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59" r:id="rId2"/>
  </p:sldMasterIdLst>
  <p:notesMasterIdLst>
    <p:notesMasterId r:id="rId35"/>
  </p:notesMasterIdLst>
  <p:handoutMasterIdLst>
    <p:handoutMasterId r:id="rId36"/>
  </p:handoutMasterIdLst>
  <p:sldIdLst>
    <p:sldId id="278" r:id="rId3"/>
    <p:sldId id="332" r:id="rId4"/>
    <p:sldId id="333" r:id="rId5"/>
    <p:sldId id="334" r:id="rId6"/>
    <p:sldId id="335" r:id="rId7"/>
    <p:sldId id="336" r:id="rId8"/>
    <p:sldId id="337" r:id="rId9"/>
    <p:sldId id="313" r:id="rId10"/>
    <p:sldId id="326" r:id="rId11"/>
    <p:sldId id="330" r:id="rId12"/>
    <p:sldId id="327" r:id="rId13"/>
    <p:sldId id="328" r:id="rId14"/>
    <p:sldId id="329" r:id="rId15"/>
    <p:sldId id="312" r:id="rId16"/>
    <p:sldId id="286" r:id="rId17"/>
    <p:sldId id="339" r:id="rId18"/>
    <p:sldId id="338" r:id="rId19"/>
    <p:sldId id="341" r:id="rId20"/>
    <p:sldId id="350" r:id="rId21"/>
    <p:sldId id="343" r:id="rId22"/>
    <p:sldId id="349" r:id="rId23"/>
    <p:sldId id="348" r:id="rId24"/>
    <p:sldId id="345" r:id="rId25"/>
    <p:sldId id="346" r:id="rId26"/>
    <p:sldId id="347" r:id="rId27"/>
    <p:sldId id="340" r:id="rId28"/>
    <p:sldId id="314" r:id="rId29"/>
    <p:sldId id="315" r:id="rId30"/>
    <p:sldId id="319" r:id="rId31"/>
    <p:sldId id="320" r:id="rId32"/>
    <p:sldId id="322" r:id="rId33"/>
    <p:sldId id="324" r:id="rId34"/>
  </p:sldIdLst>
  <p:sldSz cx="9144000" cy="6858000" type="screen4x3"/>
  <p:notesSz cx="6794500" cy="9931400"/>
  <p:defaultTextStyle>
    <a:defPPr>
      <a:defRPr lang="en-GB"/>
    </a:defPPr>
    <a:lvl1pPr algn="l" rtl="0" fontAlgn="base">
      <a:spcBef>
        <a:spcPct val="0"/>
      </a:spcBef>
      <a:spcAft>
        <a:spcPct val="0"/>
      </a:spcAft>
      <a:defRPr sz="1600" b="1" i="1" kern="1200">
        <a:solidFill>
          <a:schemeClr val="bg1"/>
        </a:solidFill>
        <a:latin typeface="Arial" charset="0"/>
        <a:ea typeface="+mn-ea"/>
        <a:cs typeface="+mn-cs"/>
      </a:defRPr>
    </a:lvl1pPr>
    <a:lvl2pPr marL="457200" algn="l" rtl="0" fontAlgn="base">
      <a:spcBef>
        <a:spcPct val="0"/>
      </a:spcBef>
      <a:spcAft>
        <a:spcPct val="0"/>
      </a:spcAft>
      <a:defRPr sz="1600" b="1" i="1" kern="1200">
        <a:solidFill>
          <a:schemeClr val="bg1"/>
        </a:solidFill>
        <a:latin typeface="Arial" charset="0"/>
        <a:ea typeface="+mn-ea"/>
        <a:cs typeface="+mn-cs"/>
      </a:defRPr>
    </a:lvl2pPr>
    <a:lvl3pPr marL="914400" algn="l" rtl="0" fontAlgn="base">
      <a:spcBef>
        <a:spcPct val="0"/>
      </a:spcBef>
      <a:spcAft>
        <a:spcPct val="0"/>
      </a:spcAft>
      <a:defRPr sz="1600" b="1" i="1" kern="1200">
        <a:solidFill>
          <a:schemeClr val="bg1"/>
        </a:solidFill>
        <a:latin typeface="Arial" charset="0"/>
        <a:ea typeface="+mn-ea"/>
        <a:cs typeface="+mn-cs"/>
      </a:defRPr>
    </a:lvl3pPr>
    <a:lvl4pPr marL="1371600" algn="l" rtl="0" fontAlgn="base">
      <a:spcBef>
        <a:spcPct val="0"/>
      </a:spcBef>
      <a:spcAft>
        <a:spcPct val="0"/>
      </a:spcAft>
      <a:defRPr sz="1600" b="1" i="1" kern="1200">
        <a:solidFill>
          <a:schemeClr val="bg1"/>
        </a:solidFill>
        <a:latin typeface="Arial" charset="0"/>
        <a:ea typeface="+mn-ea"/>
        <a:cs typeface="+mn-cs"/>
      </a:defRPr>
    </a:lvl4pPr>
    <a:lvl5pPr marL="1828800" algn="l" rtl="0" fontAlgn="base">
      <a:spcBef>
        <a:spcPct val="0"/>
      </a:spcBef>
      <a:spcAft>
        <a:spcPct val="0"/>
      </a:spcAft>
      <a:defRPr sz="1600" b="1" i="1" kern="1200">
        <a:solidFill>
          <a:schemeClr val="bg1"/>
        </a:solidFill>
        <a:latin typeface="Arial" charset="0"/>
        <a:ea typeface="+mn-ea"/>
        <a:cs typeface="+mn-cs"/>
      </a:defRPr>
    </a:lvl5pPr>
    <a:lvl6pPr marL="2286000" algn="l" defTabSz="914400" rtl="0" eaLnBrk="1" latinLnBrk="0" hangingPunct="1">
      <a:defRPr sz="1600" b="1" i="1" kern="1200">
        <a:solidFill>
          <a:schemeClr val="bg1"/>
        </a:solidFill>
        <a:latin typeface="Arial" charset="0"/>
        <a:ea typeface="+mn-ea"/>
        <a:cs typeface="+mn-cs"/>
      </a:defRPr>
    </a:lvl6pPr>
    <a:lvl7pPr marL="2743200" algn="l" defTabSz="914400" rtl="0" eaLnBrk="1" latinLnBrk="0" hangingPunct="1">
      <a:defRPr sz="1600" b="1" i="1" kern="1200">
        <a:solidFill>
          <a:schemeClr val="bg1"/>
        </a:solidFill>
        <a:latin typeface="Arial" charset="0"/>
        <a:ea typeface="+mn-ea"/>
        <a:cs typeface="+mn-cs"/>
      </a:defRPr>
    </a:lvl7pPr>
    <a:lvl8pPr marL="3200400" algn="l" defTabSz="914400" rtl="0" eaLnBrk="1" latinLnBrk="0" hangingPunct="1">
      <a:defRPr sz="1600" b="1" i="1" kern="1200">
        <a:solidFill>
          <a:schemeClr val="bg1"/>
        </a:solidFill>
        <a:latin typeface="Arial" charset="0"/>
        <a:ea typeface="+mn-ea"/>
        <a:cs typeface="+mn-cs"/>
      </a:defRPr>
    </a:lvl8pPr>
    <a:lvl9pPr marL="3657600" algn="l" defTabSz="914400" rtl="0" eaLnBrk="1" latinLnBrk="0" hangingPunct="1">
      <a:defRPr sz="1600" b="1" i="1" kern="1200">
        <a:solidFill>
          <a:schemeClr val="bg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scaleToFitPaper="1"/>
  <p:clrMru>
    <a:srgbClr val="1F3F6F"/>
    <a:srgbClr val="CE5B04"/>
    <a:srgbClr val="00006B"/>
    <a:srgbClr val="3BC4FF"/>
    <a:srgbClr val="339933"/>
    <a:srgbClr val="00CC66"/>
    <a:srgbClr val="3BB377"/>
    <a:srgbClr val="99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60" autoAdjust="0"/>
    <p:restoredTop sz="85352" autoAdjust="0"/>
  </p:normalViewPr>
  <p:slideViewPr>
    <p:cSldViewPr snapToGrid="0">
      <p:cViewPr varScale="1">
        <p:scale>
          <a:sx n="84" d="100"/>
          <a:sy n="84" d="100"/>
        </p:scale>
        <p:origin x="-84"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7" d="100"/>
          <a:sy n="77" d="100"/>
        </p:scale>
        <p:origin x="-2040" y="-96"/>
      </p:cViewPr>
      <p:guideLst>
        <p:guide orient="horz" pos="3128"/>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5939" tIns="47969" rIns="95939" bIns="47969" numCol="1" anchor="t" anchorCtr="0" compatLnSpc="1">
            <a:prstTxWarp prst="textNoShape">
              <a:avLst/>
            </a:prstTxWarp>
          </a:bodyPr>
          <a:lstStyle>
            <a:lvl1pPr defTabSz="958850">
              <a:defRPr sz="1300" b="0" i="0">
                <a:solidFill>
                  <a:schemeClr val="tx1"/>
                </a:solidFill>
              </a:defRPr>
            </a:lvl1pPr>
          </a:lstStyle>
          <a:p>
            <a:pPr>
              <a:defRPr/>
            </a:pPr>
            <a:endParaRPr lang="fr-FR"/>
          </a:p>
        </p:txBody>
      </p:sp>
      <p:sp>
        <p:nvSpPr>
          <p:cNvPr id="161795" name="Rectangle 3"/>
          <p:cNvSpPr>
            <a:spLocks noGrp="1" noChangeArrowheads="1"/>
          </p:cNvSpPr>
          <p:nvPr>
            <p:ph type="dt" sz="quarter" idx="1"/>
          </p:nvPr>
        </p:nvSpPr>
        <p:spPr bwMode="auto">
          <a:xfrm>
            <a:off x="3848100" y="0"/>
            <a:ext cx="2944813" cy="496888"/>
          </a:xfrm>
          <a:prstGeom prst="rect">
            <a:avLst/>
          </a:prstGeom>
          <a:noFill/>
          <a:ln w="9525">
            <a:noFill/>
            <a:miter lim="800000"/>
            <a:headEnd/>
            <a:tailEnd/>
          </a:ln>
        </p:spPr>
        <p:txBody>
          <a:bodyPr vert="horz" wrap="square" lIns="95939" tIns="47969" rIns="95939" bIns="47969" numCol="1" anchor="t" anchorCtr="0" compatLnSpc="1">
            <a:prstTxWarp prst="textNoShape">
              <a:avLst/>
            </a:prstTxWarp>
          </a:bodyPr>
          <a:lstStyle>
            <a:lvl1pPr algn="r" defTabSz="958850">
              <a:defRPr sz="1300" b="0" i="0">
                <a:solidFill>
                  <a:schemeClr val="tx1"/>
                </a:solidFill>
              </a:defRPr>
            </a:lvl1pPr>
          </a:lstStyle>
          <a:p>
            <a:pPr>
              <a:defRPr/>
            </a:pPr>
            <a:fld id="{2D657480-8668-45A4-8408-77562CC1C78E}" type="datetime1">
              <a:rPr lang="en-GB"/>
              <a:pPr>
                <a:defRPr/>
              </a:pPr>
              <a:t>13/10/2011</a:t>
            </a:fld>
            <a:endParaRPr lang="en-GB"/>
          </a:p>
        </p:txBody>
      </p:sp>
      <p:sp>
        <p:nvSpPr>
          <p:cNvPr id="161796" name="Rectangle 4"/>
          <p:cNvSpPr>
            <a:spLocks noGrp="1" noChangeArrowheads="1"/>
          </p:cNvSpPr>
          <p:nvPr>
            <p:ph type="ftr" sz="quarter" idx="2"/>
          </p:nvPr>
        </p:nvSpPr>
        <p:spPr bwMode="auto">
          <a:xfrm>
            <a:off x="0" y="9432925"/>
            <a:ext cx="2944813" cy="496888"/>
          </a:xfrm>
          <a:prstGeom prst="rect">
            <a:avLst/>
          </a:prstGeom>
          <a:noFill/>
          <a:ln w="9525">
            <a:noFill/>
            <a:miter lim="800000"/>
            <a:headEnd/>
            <a:tailEnd/>
          </a:ln>
        </p:spPr>
        <p:txBody>
          <a:bodyPr vert="horz" wrap="square" lIns="95939" tIns="47969" rIns="95939" bIns="47969" numCol="1" anchor="b" anchorCtr="0" compatLnSpc="1">
            <a:prstTxWarp prst="textNoShape">
              <a:avLst/>
            </a:prstTxWarp>
          </a:bodyPr>
          <a:lstStyle>
            <a:lvl1pPr defTabSz="958850">
              <a:defRPr sz="1300" b="0" i="0">
                <a:solidFill>
                  <a:schemeClr val="tx1"/>
                </a:solidFill>
              </a:defRPr>
            </a:lvl1pPr>
          </a:lstStyle>
          <a:p>
            <a:pPr>
              <a:defRPr/>
            </a:pPr>
            <a:endParaRPr lang="fr-FR"/>
          </a:p>
        </p:txBody>
      </p:sp>
      <p:sp>
        <p:nvSpPr>
          <p:cNvPr id="161797" name="Rectangle 5"/>
          <p:cNvSpPr>
            <a:spLocks noGrp="1" noChangeArrowheads="1"/>
          </p:cNvSpPr>
          <p:nvPr>
            <p:ph type="sldNum" sz="quarter" idx="3"/>
          </p:nvPr>
        </p:nvSpPr>
        <p:spPr bwMode="auto">
          <a:xfrm>
            <a:off x="3848100" y="9432925"/>
            <a:ext cx="2944813" cy="496888"/>
          </a:xfrm>
          <a:prstGeom prst="rect">
            <a:avLst/>
          </a:prstGeom>
          <a:noFill/>
          <a:ln w="9525">
            <a:noFill/>
            <a:miter lim="800000"/>
            <a:headEnd/>
            <a:tailEnd/>
          </a:ln>
        </p:spPr>
        <p:txBody>
          <a:bodyPr vert="horz" wrap="square" lIns="95939" tIns="47969" rIns="95939" bIns="47969" numCol="1" anchor="b" anchorCtr="0" compatLnSpc="1">
            <a:prstTxWarp prst="textNoShape">
              <a:avLst/>
            </a:prstTxWarp>
          </a:bodyPr>
          <a:lstStyle>
            <a:lvl1pPr algn="r" defTabSz="958850">
              <a:defRPr sz="1300" b="0" i="0">
                <a:solidFill>
                  <a:schemeClr val="tx1"/>
                </a:solidFill>
              </a:defRPr>
            </a:lvl1pPr>
          </a:lstStyle>
          <a:p>
            <a:pPr>
              <a:defRPr/>
            </a:pPr>
            <a:fld id="{2D5D2082-4552-425C-AA78-C7931C38CFA0}"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44813" cy="496888"/>
          </a:xfrm>
          <a:prstGeom prst="rect">
            <a:avLst/>
          </a:prstGeom>
          <a:noFill/>
          <a:ln w="9525">
            <a:noFill/>
            <a:miter lim="800000"/>
            <a:headEnd/>
            <a:tailEnd/>
          </a:ln>
        </p:spPr>
        <p:txBody>
          <a:bodyPr vert="horz" wrap="square" lIns="95939" tIns="47969" rIns="95939" bIns="47969" numCol="1" anchor="t" anchorCtr="0" compatLnSpc="1">
            <a:prstTxWarp prst="textNoShape">
              <a:avLst/>
            </a:prstTxWarp>
          </a:bodyPr>
          <a:lstStyle>
            <a:lvl1pPr defTabSz="958850">
              <a:defRPr sz="1300" b="0" i="0">
                <a:solidFill>
                  <a:schemeClr val="tx1"/>
                </a:solidFill>
              </a:defRPr>
            </a:lvl1pPr>
          </a:lstStyle>
          <a:p>
            <a:pPr>
              <a:defRPr/>
            </a:pPr>
            <a:endParaRPr lang="fr-FR"/>
          </a:p>
        </p:txBody>
      </p:sp>
      <p:sp>
        <p:nvSpPr>
          <p:cNvPr id="48131" name="Rectangle 3"/>
          <p:cNvSpPr>
            <a:spLocks noGrp="1" noChangeArrowheads="1"/>
          </p:cNvSpPr>
          <p:nvPr>
            <p:ph type="dt" idx="1"/>
          </p:nvPr>
        </p:nvSpPr>
        <p:spPr bwMode="auto">
          <a:xfrm>
            <a:off x="3848100" y="0"/>
            <a:ext cx="2944813" cy="496888"/>
          </a:xfrm>
          <a:prstGeom prst="rect">
            <a:avLst/>
          </a:prstGeom>
          <a:noFill/>
          <a:ln w="9525">
            <a:noFill/>
            <a:miter lim="800000"/>
            <a:headEnd/>
            <a:tailEnd/>
          </a:ln>
        </p:spPr>
        <p:txBody>
          <a:bodyPr vert="horz" wrap="square" lIns="95939" tIns="47969" rIns="95939" bIns="47969" numCol="1" anchor="t" anchorCtr="0" compatLnSpc="1">
            <a:prstTxWarp prst="textNoShape">
              <a:avLst/>
            </a:prstTxWarp>
          </a:bodyPr>
          <a:lstStyle>
            <a:lvl1pPr algn="r" defTabSz="958850">
              <a:defRPr sz="1300" b="0" i="0">
                <a:solidFill>
                  <a:schemeClr val="tx1"/>
                </a:solidFill>
              </a:defRPr>
            </a:lvl1pPr>
          </a:lstStyle>
          <a:p>
            <a:pPr>
              <a:defRPr/>
            </a:pPr>
            <a:fld id="{A565DF05-12FD-41F1-8E3B-089E486736D0}" type="datetime1">
              <a:rPr lang="en-GB"/>
              <a:pPr>
                <a:defRPr/>
              </a:pPr>
              <a:t>13/10/2011</a:t>
            </a:fld>
            <a:endParaRPr lang="en-GB"/>
          </a:p>
        </p:txBody>
      </p:sp>
      <p:sp>
        <p:nvSpPr>
          <p:cNvPr id="26628" name="Rectangle 4"/>
          <p:cNvSpPr>
            <a:spLocks noGrp="1" noRo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79450" y="4718050"/>
            <a:ext cx="5435600" cy="4468813"/>
          </a:xfrm>
          <a:prstGeom prst="rect">
            <a:avLst/>
          </a:prstGeom>
          <a:noFill/>
          <a:ln w="9525">
            <a:noFill/>
            <a:miter lim="800000"/>
            <a:headEnd/>
            <a:tailEnd/>
          </a:ln>
        </p:spPr>
        <p:txBody>
          <a:bodyPr vert="horz" wrap="square" lIns="95939" tIns="47969" rIns="95939" bIns="4796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8134" name="Rectangle 6"/>
          <p:cNvSpPr>
            <a:spLocks noGrp="1" noChangeArrowheads="1"/>
          </p:cNvSpPr>
          <p:nvPr>
            <p:ph type="ftr" sz="quarter" idx="4"/>
          </p:nvPr>
        </p:nvSpPr>
        <p:spPr bwMode="auto">
          <a:xfrm>
            <a:off x="0" y="9432925"/>
            <a:ext cx="2944813" cy="496888"/>
          </a:xfrm>
          <a:prstGeom prst="rect">
            <a:avLst/>
          </a:prstGeom>
          <a:noFill/>
          <a:ln w="9525">
            <a:noFill/>
            <a:miter lim="800000"/>
            <a:headEnd/>
            <a:tailEnd/>
          </a:ln>
        </p:spPr>
        <p:txBody>
          <a:bodyPr vert="horz" wrap="square" lIns="95939" tIns="47969" rIns="95939" bIns="47969" numCol="1" anchor="b" anchorCtr="0" compatLnSpc="1">
            <a:prstTxWarp prst="textNoShape">
              <a:avLst/>
            </a:prstTxWarp>
          </a:bodyPr>
          <a:lstStyle>
            <a:lvl1pPr defTabSz="958850">
              <a:defRPr sz="1300" b="0" i="0">
                <a:solidFill>
                  <a:schemeClr val="tx1"/>
                </a:solidFill>
              </a:defRPr>
            </a:lvl1pPr>
          </a:lstStyle>
          <a:p>
            <a:pPr>
              <a:defRPr/>
            </a:pPr>
            <a:endParaRPr lang="fr-FR"/>
          </a:p>
        </p:txBody>
      </p:sp>
      <p:sp>
        <p:nvSpPr>
          <p:cNvPr id="48135" name="Rectangle 7"/>
          <p:cNvSpPr>
            <a:spLocks noGrp="1" noChangeArrowheads="1"/>
          </p:cNvSpPr>
          <p:nvPr>
            <p:ph type="sldNum" sz="quarter" idx="5"/>
          </p:nvPr>
        </p:nvSpPr>
        <p:spPr bwMode="auto">
          <a:xfrm>
            <a:off x="3848100" y="9432925"/>
            <a:ext cx="2944813" cy="496888"/>
          </a:xfrm>
          <a:prstGeom prst="rect">
            <a:avLst/>
          </a:prstGeom>
          <a:noFill/>
          <a:ln w="9525">
            <a:noFill/>
            <a:miter lim="800000"/>
            <a:headEnd/>
            <a:tailEnd/>
          </a:ln>
        </p:spPr>
        <p:txBody>
          <a:bodyPr vert="horz" wrap="square" lIns="95939" tIns="47969" rIns="95939" bIns="47969" numCol="1" anchor="b" anchorCtr="0" compatLnSpc="1">
            <a:prstTxWarp prst="textNoShape">
              <a:avLst/>
            </a:prstTxWarp>
          </a:bodyPr>
          <a:lstStyle>
            <a:lvl1pPr algn="r" defTabSz="958850">
              <a:defRPr sz="1300" b="0" i="0">
                <a:solidFill>
                  <a:schemeClr val="tx1"/>
                </a:solidFill>
              </a:defRPr>
            </a:lvl1pPr>
          </a:lstStyle>
          <a:p>
            <a:pPr>
              <a:defRPr/>
            </a:pPr>
            <a:fld id="{169EF4F3-B464-46C8-82AF-BF124E26520A}"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c.europa.eu/research/participants/portal"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ec.europa.eu/fp7call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iprhelpdesk.eu/"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noTextEdit="1"/>
          </p:cNvSpPr>
          <p:nvPr>
            <p:ph type="sldImg"/>
          </p:nvPr>
        </p:nvSpPr>
        <p:spPr>
          <a:ln/>
        </p:spPr>
      </p:sp>
      <p:sp>
        <p:nvSpPr>
          <p:cNvPr id="29698"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xfrm>
            <a:off x="914400" y="744538"/>
            <a:ext cx="4967288" cy="3725862"/>
          </a:xfrm>
          <a:ln/>
        </p:spPr>
      </p:sp>
      <p:sp>
        <p:nvSpPr>
          <p:cNvPr id="51202" name="Notes Placeholder 2"/>
          <p:cNvSpPr>
            <a:spLocks noGrp="1"/>
          </p:cNvSpPr>
          <p:nvPr>
            <p:ph type="body" idx="1"/>
          </p:nvPr>
        </p:nvSpPr>
        <p:spPr>
          <a:noFill/>
          <a:ln/>
        </p:spPr>
        <p:txBody>
          <a:bodyPr/>
          <a:lstStyle/>
          <a:p>
            <a:r>
              <a:rPr lang="en-GB" sz="900" b="1" smtClean="0"/>
              <a:t>AC (13 countries):</a:t>
            </a:r>
            <a:r>
              <a:rPr lang="en-GB" sz="900" smtClean="0"/>
              <a:t> Albania, Bosnia &amp; Herzegovina, Croatia, FYROM (Former Yugoslav Republic of Macedonia), Iceland, Israel, Liechtenstein, Montenegro, Norway, Serbia, Switzerland, The Faroe Islands, Turkey. List given in WP 2012 (p. 72)</a:t>
            </a:r>
          </a:p>
          <a:p>
            <a:endParaRPr lang="en-US" sz="900" b="1" smtClean="0"/>
          </a:p>
          <a:p>
            <a:r>
              <a:rPr lang="en-GB" sz="900" b="1" smtClean="0"/>
              <a:t>Researchers can be of any nationality</a:t>
            </a:r>
            <a:r>
              <a:rPr lang="en-GB" sz="900" smtClean="0"/>
              <a:t>. </a:t>
            </a:r>
          </a:p>
          <a:p>
            <a:endParaRPr lang="en-GB" sz="900" smtClean="0"/>
          </a:p>
          <a:p>
            <a:r>
              <a:rPr lang="en-US" sz="900" b="1" smtClean="0"/>
              <a:t>Transnational mobility requirement</a:t>
            </a:r>
            <a:r>
              <a:rPr lang="en-US" sz="900" smtClean="0"/>
              <a:t>: For all implementation modes, fellows must not have resided or worked in the country of recruiting institution for more than 12 months during the previous 36 months.</a:t>
            </a:r>
          </a:p>
          <a:p>
            <a:endParaRPr lang="en-US" sz="900" smtClean="0"/>
          </a:p>
          <a:p>
            <a:r>
              <a:rPr lang="en-US" sz="900" b="1" smtClean="0"/>
              <a:t>Secondments</a:t>
            </a:r>
            <a:r>
              <a:rPr lang="en-US" sz="900" smtClean="0"/>
              <a:t>: up to 30% in multi ITNs – more than 30% is possible, but the fellow would then have to sign 2 employment contracts, with the 2 institutions where he will spend more than 30% of the total contract time. In IDP, 30% is the upper limit – no way around as there is no other participants to sign an employment contract with. </a:t>
            </a:r>
          </a:p>
          <a:p>
            <a:endParaRPr lang="en-US" sz="900" smtClean="0"/>
          </a:p>
          <a:p>
            <a:r>
              <a:rPr lang="en-US" sz="900" b="1" smtClean="0"/>
              <a:t>Typical project duration</a:t>
            </a:r>
            <a:r>
              <a:rPr lang="en-US" sz="900" smtClean="0"/>
              <a:t>: 48 month for all implementation modes.</a:t>
            </a:r>
            <a:endParaRPr lang="en-US" sz="900" b="1" smtClean="0"/>
          </a:p>
          <a:p>
            <a:pPr>
              <a:spcBef>
                <a:spcPct val="0"/>
              </a:spcBef>
            </a:pPr>
            <a:endParaRPr lang="en-US" sz="900" b="1" smtClean="0"/>
          </a:p>
          <a:p>
            <a:pPr>
              <a:spcBef>
                <a:spcPct val="0"/>
              </a:spcBef>
            </a:pPr>
            <a:r>
              <a:rPr lang="en-US" sz="900" b="1" smtClean="0"/>
              <a:t>EID proposals will be evaluated in a separate panel</a:t>
            </a:r>
            <a:r>
              <a:rPr lang="en-US" sz="900" smtClean="0"/>
              <a:t>: EID proposals will be evaluated in one of the 8 scientific panels by specialist evaluators. At the end of the evaluation, all EID proposals will be gathered in a common, separate ranked list. Multi-ITN and IDP proposals will be ranked in the same ranked lists along the 8 scientific panels. </a:t>
            </a:r>
          </a:p>
        </p:txBody>
      </p:sp>
      <p:sp>
        <p:nvSpPr>
          <p:cNvPr id="51203"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162144EB-E35B-44E4-9015-A99BB890A784}" type="slidenum">
              <a:rPr lang="en-US" sz="1300" b="0" i="0">
                <a:solidFill>
                  <a:schemeClr val="tx1"/>
                </a:solidFill>
                <a:ea typeface="ＭＳ Ｐゴシック"/>
                <a:cs typeface="ＭＳ Ｐゴシック"/>
              </a:rPr>
              <a:pPr algn="r" defTabSz="958850" eaLnBrk="0" hangingPunct="0"/>
              <a:t>14</a:t>
            </a:fld>
            <a:endParaRPr lang="en-US" sz="1300" b="0" i="0">
              <a:solidFill>
                <a:schemeClr val="tx1"/>
              </a:solidFill>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6"/>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ED06D499-C236-4925-8CD2-0EEECA48C9FA}" type="slidenum">
              <a:rPr lang="en-US" sz="1300" b="0" i="0">
                <a:solidFill>
                  <a:schemeClr val="tx1"/>
                </a:solidFill>
                <a:ea typeface="ＭＳ Ｐゴシック"/>
                <a:cs typeface="ＭＳ Ｐゴシック"/>
              </a:rPr>
              <a:pPr algn="r" defTabSz="958850" eaLnBrk="0" hangingPunct="0"/>
              <a:t>15</a:t>
            </a:fld>
            <a:endParaRPr lang="en-US" sz="1300" b="0" i="0">
              <a:solidFill>
                <a:schemeClr val="tx1"/>
              </a:solidFill>
              <a:ea typeface="ＭＳ Ｐゴシック"/>
              <a:cs typeface="ＭＳ Ｐゴシック"/>
            </a:endParaRPr>
          </a:p>
        </p:txBody>
      </p:sp>
      <p:sp>
        <p:nvSpPr>
          <p:cNvPr id="53250" name="Slide Image Placeholder 1"/>
          <p:cNvSpPr>
            <a:spLocks noGrp="1" noRot="1" noChangeAspect="1" noTextEdit="1"/>
          </p:cNvSpPr>
          <p:nvPr>
            <p:ph type="sldImg"/>
          </p:nvPr>
        </p:nvSpPr>
        <p:spPr>
          <a:xfrm>
            <a:off x="914400" y="744538"/>
            <a:ext cx="4967288" cy="3725862"/>
          </a:xfrm>
          <a:ln/>
        </p:spPr>
      </p:sp>
      <p:sp>
        <p:nvSpPr>
          <p:cNvPr id="53251" name="Notes Placeholder 2"/>
          <p:cNvSpPr>
            <a:spLocks noGrp="1"/>
          </p:cNvSpPr>
          <p:nvPr>
            <p:ph type="body" idx="1"/>
          </p:nvPr>
        </p:nvSpPr>
        <p:spPr>
          <a:noFill/>
          <a:ln/>
        </p:spPr>
        <p:txBody>
          <a:bodyPr/>
          <a:lstStyle/>
          <a:p>
            <a:r>
              <a:rPr lang="en-US" sz="800" smtClean="0"/>
              <a:t>Financial support for ITN calculated on the </a:t>
            </a:r>
            <a:r>
              <a:rPr lang="en-US" sz="800" b="1" smtClean="0"/>
              <a:t>basis of eligible researcher months </a:t>
            </a:r>
            <a:r>
              <a:rPr lang="en-US" sz="800" smtClean="0"/>
              <a:t>and takes the form of </a:t>
            </a:r>
            <a:r>
              <a:rPr lang="en-US" sz="800" b="1" smtClean="0"/>
              <a:t>grants </a:t>
            </a:r>
            <a:r>
              <a:rPr lang="en-US" sz="800" smtClean="0"/>
              <a:t>covering up to </a:t>
            </a:r>
            <a:r>
              <a:rPr lang="en-US" sz="800" b="1" smtClean="0"/>
              <a:t>100% of the costs</a:t>
            </a:r>
            <a:r>
              <a:rPr lang="en-US" sz="800" smtClean="0"/>
              <a:t>.</a:t>
            </a:r>
          </a:p>
          <a:p>
            <a:r>
              <a:rPr lang="en-GB" sz="800" b="1" u="sng" smtClean="0"/>
              <a:t>Category 1: Monthly Living Allowance</a:t>
            </a:r>
          </a:p>
          <a:p>
            <a:pPr>
              <a:buFontTx/>
              <a:buChar char="•"/>
            </a:pPr>
            <a:r>
              <a:rPr lang="en-GB" sz="800" smtClean="0"/>
              <a:t>This refers to the </a:t>
            </a:r>
            <a:r>
              <a:rPr lang="en-GB" sz="800" b="1" smtClean="0"/>
              <a:t>basic amount</a:t>
            </a:r>
            <a:r>
              <a:rPr lang="en-GB" sz="800" smtClean="0"/>
              <a:t> to be paid to the researcher in </a:t>
            </a:r>
            <a:r>
              <a:rPr lang="en-GB" sz="800" b="1" smtClean="0"/>
              <a:t>monthly instalments</a:t>
            </a:r>
            <a:r>
              <a:rPr lang="en-GB" sz="800" smtClean="0"/>
              <a:t>. This amount is then adjusted through the application of a </a:t>
            </a:r>
            <a:r>
              <a:rPr lang="en-GB" sz="800" b="1" smtClean="0"/>
              <a:t>correction coefficient</a:t>
            </a:r>
            <a:r>
              <a:rPr lang="en-GB" sz="800" smtClean="0"/>
              <a:t> for the cost of living according to the country in which the researcher is appointed.</a:t>
            </a:r>
            <a:endParaRPr lang="en-US" sz="800" smtClean="0"/>
          </a:p>
          <a:p>
            <a:pPr>
              <a:buFontTx/>
              <a:buChar char="•"/>
            </a:pPr>
            <a:r>
              <a:rPr lang="en-GB" sz="800" smtClean="0"/>
              <a:t>The hosts must ensure that the researcher is covered under the </a:t>
            </a:r>
            <a:r>
              <a:rPr lang="en-GB" sz="800" b="1" smtClean="0"/>
              <a:t>social security scheme</a:t>
            </a:r>
            <a:r>
              <a:rPr lang="en-GB" sz="800" smtClean="0"/>
              <a:t> which is applied to employed workers within the country of the contractor, or under a social security scheme providing at least </a:t>
            </a:r>
            <a:r>
              <a:rPr lang="en-GB" sz="800" b="1" smtClean="0"/>
              <a:t>sickness</a:t>
            </a:r>
            <a:r>
              <a:rPr lang="en-GB" sz="800" smtClean="0"/>
              <a:t> and </a:t>
            </a:r>
            <a:r>
              <a:rPr lang="en-GB" sz="800" b="1" smtClean="0"/>
              <a:t>maternity benefits</a:t>
            </a:r>
            <a:r>
              <a:rPr lang="en-GB" sz="800" smtClean="0"/>
              <a:t> in kind, </a:t>
            </a:r>
            <a:r>
              <a:rPr lang="en-GB" sz="800" b="1" smtClean="0"/>
              <a:t>invalidity</a:t>
            </a:r>
            <a:r>
              <a:rPr lang="en-GB" sz="800" smtClean="0"/>
              <a:t> and </a:t>
            </a:r>
            <a:r>
              <a:rPr lang="en-GB" sz="800" b="1" smtClean="0"/>
              <a:t>accidents at work</a:t>
            </a:r>
            <a:r>
              <a:rPr lang="en-GB" sz="800" smtClean="0"/>
              <a:t> and </a:t>
            </a:r>
            <a:r>
              <a:rPr lang="en-GB" sz="800" b="1" smtClean="0"/>
              <a:t>occupational diseases</a:t>
            </a:r>
            <a:r>
              <a:rPr lang="en-GB" sz="800" smtClean="0"/>
              <a:t>, and </a:t>
            </a:r>
            <a:r>
              <a:rPr lang="en-GB" sz="800" b="1" smtClean="0"/>
              <a:t>covering the researcher in every place of implementation of the ITN activities</a:t>
            </a:r>
            <a:r>
              <a:rPr lang="en-GB" sz="800" smtClean="0"/>
              <a:t>. In the case of secondments in other partner institutions, the social security provision should also cover the researchers during these periods.</a:t>
            </a:r>
          </a:p>
          <a:p>
            <a:pPr>
              <a:buFontTx/>
              <a:buChar char="•"/>
            </a:pPr>
            <a:r>
              <a:rPr lang="en-US" sz="800" smtClean="0"/>
              <a:t>The living allowance is a </a:t>
            </a:r>
            <a:r>
              <a:rPr lang="en-US" sz="800" b="1" smtClean="0"/>
              <a:t>gross EU contribution </a:t>
            </a:r>
            <a:r>
              <a:rPr lang="en-US" sz="800" smtClean="0"/>
              <a:t>to the salary costs of the fellow. Consequently, the net salary results from deducting all compulsory (employer/employee) social security contributions as well as direct taxes (e.g. income tax) from the gross amounts. The host organisation may pay a </a:t>
            </a:r>
            <a:r>
              <a:rPr lang="en-US" sz="800" b="1" smtClean="0"/>
              <a:t>top-up </a:t>
            </a:r>
            <a:r>
              <a:rPr lang="en-US" sz="800" smtClean="0"/>
              <a:t>to the eligible researchers in order to complement this contribution.</a:t>
            </a:r>
          </a:p>
          <a:p>
            <a:r>
              <a:rPr lang="en-GB" sz="800" b="1" u="sng" smtClean="0">
                <a:solidFill>
                  <a:srgbClr val="990033"/>
                </a:solidFill>
              </a:rPr>
              <a:t>Category 2: Mobility Allowance</a:t>
            </a:r>
          </a:p>
          <a:p>
            <a:pPr>
              <a:buFontTx/>
              <a:buChar char="•"/>
            </a:pPr>
            <a:r>
              <a:rPr lang="en-GB" sz="800" smtClean="0"/>
              <a:t>In addition to the living allowance, a mobility allowance will be paid, taking into account the family situation of the researcher. </a:t>
            </a:r>
          </a:p>
          <a:p>
            <a:pPr>
              <a:buFontTx/>
              <a:buChar char="•"/>
            </a:pPr>
            <a:r>
              <a:rPr lang="en-GB" sz="800" smtClean="0"/>
              <a:t>Family is defined as persons linked to the researcher by (i) </a:t>
            </a:r>
            <a:r>
              <a:rPr lang="en-GB" sz="800" b="1" smtClean="0"/>
              <a:t>marriage</a:t>
            </a:r>
            <a:r>
              <a:rPr lang="en-GB" sz="800" smtClean="0"/>
              <a:t>, or (ii) a </a:t>
            </a:r>
            <a:r>
              <a:rPr lang="en-GB" sz="800" b="1" smtClean="0"/>
              <a:t>relationship with equivalent status to a marriage</a:t>
            </a:r>
            <a:r>
              <a:rPr lang="en-GB" sz="800" smtClean="0"/>
              <a:t> recognised by the national legislation of the country of the host organisation or of the nationality of the researcher; or (iii) </a:t>
            </a:r>
            <a:r>
              <a:rPr lang="en-GB" sz="800" b="1" smtClean="0"/>
              <a:t>dependent children</a:t>
            </a:r>
            <a:r>
              <a:rPr lang="en-GB" sz="800" smtClean="0"/>
              <a:t> who are actually being maintained by the researcher. </a:t>
            </a:r>
          </a:p>
          <a:p>
            <a:pPr>
              <a:buFontTx/>
              <a:buChar char="•"/>
            </a:pPr>
            <a:r>
              <a:rPr lang="en-GB" sz="800" smtClean="0"/>
              <a:t>This allowance is a </a:t>
            </a:r>
            <a:r>
              <a:rPr lang="en-GB" sz="800" b="1" smtClean="0"/>
              <a:t>flat rate contribution</a:t>
            </a:r>
            <a:r>
              <a:rPr lang="en-GB" sz="800" smtClean="0"/>
              <a:t> to cover personal household, relocation and travel expenses. </a:t>
            </a:r>
          </a:p>
          <a:p>
            <a:r>
              <a:rPr lang="en-GB" sz="800" b="1" u="sng" smtClean="0"/>
              <a:t>Category 3: Contribution to the Training Expenses of Eligible Researchers and Research / Transfer of Knowledge Programme Expenses</a:t>
            </a:r>
            <a:endParaRPr lang="en-GB" sz="800" u="sng" smtClean="0"/>
          </a:p>
          <a:p>
            <a:r>
              <a:rPr lang="en-GB" sz="800" smtClean="0"/>
              <a:t>This is a flat rate of €1800 for Multi-Partner ITNs and €1200 for EID and IDP per researcher-month managed by the </a:t>
            </a:r>
            <a:r>
              <a:rPr lang="en-GB" sz="800" i="1" smtClean="0"/>
              <a:t>host organisation</a:t>
            </a:r>
            <a:r>
              <a:rPr lang="en-GB" sz="800" smtClean="0"/>
              <a:t>s to contribute to expenses related to:</a:t>
            </a:r>
          </a:p>
          <a:p>
            <a:r>
              <a:rPr lang="en-GB" sz="800" smtClean="0"/>
              <a:t>• the </a:t>
            </a:r>
            <a:r>
              <a:rPr lang="en-GB" sz="800" b="1" smtClean="0"/>
              <a:t>participation of researchers in training activities</a:t>
            </a:r>
          </a:p>
          <a:p>
            <a:r>
              <a:rPr lang="en-GB" sz="800" smtClean="0"/>
              <a:t>• </a:t>
            </a:r>
            <a:r>
              <a:rPr lang="en-GB" sz="800" b="1" smtClean="0"/>
              <a:t>expenses related to research costs</a:t>
            </a:r>
            <a:r>
              <a:rPr lang="en-GB" sz="800" smtClean="0"/>
              <a:t>;</a:t>
            </a:r>
          </a:p>
          <a:p>
            <a:r>
              <a:rPr lang="en-GB" sz="800" smtClean="0"/>
              <a:t>• </a:t>
            </a:r>
            <a:r>
              <a:rPr lang="en-GB" sz="800" b="1" smtClean="0"/>
              <a:t>execution of the training/partnership project</a:t>
            </a:r>
            <a:r>
              <a:rPr lang="en-GB" sz="800" smtClean="0"/>
              <a:t>;</a:t>
            </a:r>
          </a:p>
          <a:p>
            <a:r>
              <a:rPr lang="en-GB" sz="800" smtClean="0"/>
              <a:t>• contribution to the expenses related to the </a:t>
            </a:r>
            <a:r>
              <a:rPr lang="en-GB" sz="800" b="1" smtClean="0"/>
              <a:t>scientific co-ordination </a:t>
            </a:r>
            <a:r>
              <a:rPr lang="en-GB" sz="800" smtClean="0"/>
              <a:t>between participants</a:t>
            </a:r>
          </a:p>
          <a:p>
            <a:r>
              <a:rPr lang="en-GB" sz="800" b="1" u="sng" smtClean="0"/>
              <a:t>Category 4: Management Activities</a:t>
            </a:r>
          </a:p>
          <a:p>
            <a:r>
              <a:rPr lang="en-GB" sz="800" smtClean="0"/>
              <a:t>This refers to a </a:t>
            </a:r>
            <a:r>
              <a:rPr lang="en-GB" sz="800" i="1" smtClean="0"/>
              <a:t>maximum of 10 % of the total EU contribution </a:t>
            </a:r>
            <a:r>
              <a:rPr lang="en-GB" sz="800" smtClean="0"/>
              <a:t>that will be paid towards the management of the project. It will be based upon actual expenses (e.g. towards the salary of a person dedicated to assist with the management of the project, or a contract with an external independent auditor for audit certification).</a:t>
            </a:r>
          </a:p>
          <a:p>
            <a:r>
              <a:rPr lang="en-GB" sz="800" b="1" u="sng" smtClean="0"/>
              <a:t>Category 5: Contribution to Overheads</a:t>
            </a:r>
          </a:p>
          <a:p>
            <a:r>
              <a:rPr lang="en-GB" sz="800" smtClean="0"/>
              <a:t>This is a flat-rate of up to </a:t>
            </a:r>
            <a:r>
              <a:rPr lang="en-GB" sz="800" i="1" smtClean="0"/>
              <a:t>10% of direct costs (except for subcontractors) per partner / per period </a:t>
            </a:r>
            <a:r>
              <a:rPr lang="en-GB" sz="800" smtClean="0"/>
              <a:t>and the costs of the resources made available by third parties which are not used in the premises of the beneficiary.</a:t>
            </a:r>
          </a:p>
        </p:txBody>
      </p:sp>
      <p:sp>
        <p:nvSpPr>
          <p:cNvPr id="53252"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71702CE0-834E-4A49-A548-5E96DE369829}" type="slidenum">
              <a:rPr lang="en-US" sz="1300" b="0" i="0">
                <a:solidFill>
                  <a:schemeClr val="tx1"/>
                </a:solidFill>
                <a:ea typeface="ＭＳ Ｐゴシック"/>
                <a:cs typeface="ＭＳ Ｐゴシック"/>
              </a:rPr>
              <a:pPr algn="r" defTabSz="958850" eaLnBrk="0" hangingPunct="0"/>
              <a:t>15</a:t>
            </a:fld>
            <a:endParaRPr lang="en-US" sz="1300" b="0" i="0">
              <a:solidFill>
                <a:schemeClr val="tx1"/>
              </a:solidFill>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6"/>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03B12EAA-656F-4BEE-AAFB-4C4FDCDD8803}" type="slidenum">
              <a:rPr lang="en-US" sz="1300" b="0" i="0">
                <a:solidFill>
                  <a:schemeClr val="tx1"/>
                </a:solidFill>
                <a:ea typeface="ＭＳ Ｐゴシック"/>
                <a:cs typeface="ＭＳ Ｐゴシック"/>
              </a:rPr>
              <a:pPr algn="r" defTabSz="958850" eaLnBrk="0" hangingPunct="0"/>
              <a:t>16</a:t>
            </a:fld>
            <a:endParaRPr lang="en-US" sz="1300" b="0" i="0">
              <a:solidFill>
                <a:schemeClr val="tx1"/>
              </a:solidFill>
              <a:ea typeface="ＭＳ Ｐゴシック"/>
              <a:cs typeface="ＭＳ Ｐゴシック"/>
            </a:endParaRPr>
          </a:p>
        </p:txBody>
      </p:sp>
      <p:sp>
        <p:nvSpPr>
          <p:cNvPr id="89091" name="Slide Image Placeholder 1"/>
          <p:cNvSpPr>
            <a:spLocks noGrp="1" noRot="1" noChangeAspect="1" noTextEdit="1"/>
          </p:cNvSpPr>
          <p:nvPr>
            <p:ph type="sldImg"/>
          </p:nvPr>
        </p:nvSpPr>
        <p:spPr>
          <a:xfrm>
            <a:off x="914400" y="744538"/>
            <a:ext cx="4967288" cy="3725862"/>
          </a:xfrm>
          <a:ln/>
        </p:spPr>
      </p:sp>
      <p:sp>
        <p:nvSpPr>
          <p:cNvPr id="89092" name="Notes Placeholder 2"/>
          <p:cNvSpPr>
            <a:spLocks noGrp="1"/>
          </p:cNvSpPr>
          <p:nvPr>
            <p:ph type="body" idx="1"/>
          </p:nvPr>
        </p:nvSpPr>
        <p:spPr>
          <a:noFill/>
          <a:ln/>
        </p:spPr>
        <p:txBody>
          <a:bodyPr/>
          <a:lstStyle/>
          <a:p>
            <a:r>
              <a:rPr lang="en-US" sz="800" smtClean="0"/>
              <a:t>Financial support for ITN calculated on the </a:t>
            </a:r>
            <a:r>
              <a:rPr lang="en-US" sz="800" b="1" smtClean="0"/>
              <a:t>basis of eligible researcher months </a:t>
            </a:r>
            <a:r>
              <a:rPr lang="en-US" sz="800" smtClean="0"/>
              <a:t>and takes the form of </a:t>
            </a:r>
            <a:r>
              <a:rPr lang="en-US" sz="800" b="1" smtClean="0"/>
              <a:t>grants </a:t>
            </a:r>
            <a:r>
              <a:rPr lang="en-US" sz="800" smtClean="0"/>
              <a:t>covering up to </a:t>
            </a:r>
            <a:r>
              <a:rPr lang="en-US" sz="800" b="1" smtClean="0"/>
              <a:t>100% of the costs</a:t>
            </a:r>
            <a:r>
              <a:rPr lang="en-US" sz="800" smtClean="0"/>
              <a:t>.</a:t>
            </a:r>
          </a:p>
          <a:p>
            <a:r>
              <a:rPr lang="en-GB" sz="800" b="1" u="sng" smtClean="0"/>
              <a:t>Category 1: Monthly Living Allowance</a:t>
            </a:r>
          </a:p>
          <a:p>
            <a:pPr>
              <a:buFontTx/>
              <a:buChar char="•"/>
            </a:pPr>
            <a:r>
              <a:rPr lang="en-GB" sz="800" smtClean="0"/>
              <a:t>This refers to the </a:t>
            </a:r>
            <a:r>
              <a:rPr lang="en-GB" sz="800" b="1" smtClean="0"/>
              <a:t>basic amount</a:t>
            </a:r>
            <a:r>
              <a:rPr lang="en-GB" sz="800" smtClean="0"/>
              <a:t> to be paid to the researcher in </a:t>
            </a:r>
            <a:r>
              <a:rPr lang="en-GB" sz="800" b="1" smtClean="0"/>
              <a:t>monthly instalments</a:t>
            </a:r>
            <a:r>
              <a:rPr lang="en-GB" sz="800" smtClean="0"/>
              <a:t>. This amount is then adjusted through the application of a </a:t>
            </a:r>
            <a:r>
              <a:rPr lang="en-GB" sz="800" b="1" smtClean="0"/>
              <a:t>correction coefficient</a:t>
            </a:r>
            <a:r>
              <a:rPr lang="en-GB" sz="800" smtClean="0"/>
              <a:t> for the cost of living according to the country in which the researcher is appointed.</a:t>
            </a:r>
            <a:endParaRPr lang="en-US" sz="800" smtClean="0"/>
          </a:p>
          <a:p>
            <a:pPr>
              <a:buFontTx/>
              <a:buChar char="•"/>
            </a:pPr>
            <a:r>
              <a:rPr lang="en-GB" sz="800" smtClean="0"/>
              <a:t>The hosts must ensure that the researcher is covered under the </a:t>
            </a:r>
            <a:r>
              <a:rPr lang="en-GB" sz="800" b="1" smtClean="0"/>
              <a:t>social security scheme</a:t>
            </a:r>
            <a:r>
              <a:rPr lang="en-GB" sz="800" smtClean="0"/>
              <a:t> which is applied to employed workers within the country of the contractor, or under a social security scheme providing at least </a:t>
            </a:r>
            <a:r>
              <a:rPr lang="en-GB" sz="800" b="1" smtClean="0"/>
              <a:t>sickness</a:t>
            </a:r>
            <a:r>
              <a:rPr lang="en-GB" sz="800" smtClean="0"/>
              <a:t> and </a:t>
            </a:r>
            <a:r>
              <a:rPr lang="en-GB" sz="800" b="1" smtClean="0"/>
              <a:t>maternity benefits</a:t>
            </a:r>
            <a:r>
              <a:rPr lang="en-GB" sz="800" smtClean="0"/>
              <a:t> in kind, </a:t>
            </a:r>
            <a:r>
              <a:rPr lang="en-GB" sz="800" b="1" smtClean="0"/>
              <a:t>invalidity</a:t>
            </a:r>
            <a:r>
              <a:rPr lang="en-GB" sz="800" smtClean="0"/>
              <a:t> and </a:t>
            </a:r>
            <a:r>
              <a:rPr lang="en-GB" sz="800" b="1" smtClean="0"/>
              <a:t>accidents at work</a:t>
            </a:r>
            <a:r>
              <a:rPr lang="en-GB" sz="800" smtClean="0"/>
              <a:t> and </a:t>
            </a:r>
            <a:r>
              <a:rPr lang="en-GB" sz="800" b="1" smtClean="0"/>
              <a:t>occupational diseases</a:t>
            </a:r>
            <a:r>
              <a:rPr lang="en-GB" sz="800" smtClean="0"/>
              <a:t>, and </a:t>
            </a:r>
            <a:r>
              <a:rPr lang="en-GB" sz="800" b="1" smtClean="0"/>
              <a:t>covering the researcher in every place of implementation of the ITN activities</a:t>
            </a:r>
            <a:r>
              <a:rPr lang="en-GB" sz="800" smtClean="0"/>
              <a:t>. In the case of secondments in other partner institutions, the social security provision should also cover the researchers during these periods.</a:t>
            </a:r>
          </a:p>
          <a:p>
            <a:pPr>
              <a:buFontTx/>
              <a:buChar char="•"/>
            </a:pPr>
            <a:r>
              <a:rPr lang="en-US" sz="800" smtClean="0"/>
              <a:t>The living allowance is a </a:t>
            </a:r>
            <a:r>
              <a:rPr lang="en-US" sz="800" b="1" smtClean="0"/>
              <a:t>gross EU contribution </a:t>
            </a:r>
            <a:r>
              <a:rPr lang="en-US" sz="800" smtClean="0"/>
              <a:t>to the salary costs of the fellow. Consequently, the net salary results from deducting all compulsory (employer/employee) social security contributions as well as direct taxes (e.g. income tax) from the gross amounts. The host organisation may pay a </a:t>
            </a:r>
            <a:r>
              <a:rPr lang="en-US" sz="800" b="1" smtClean="0"/>
              <a:t>top-up </a:t>
            </a:r>
            <a:r>
              <a:rPr lang="en-US" sz="800" smtClean="0"/>
              <a:t>to the eligible researchers in order to complement this contribution.</a:t>
            </a:r>
          </a:p>
          <a:p>
            <a:r>
              <a:rPr lang="en-GB" sz="800" b="1" u="sng" smtClean="0">
                <a:solidFill>
                  <a:srgbClr val="990033"/>
                </a:solidFill>
              </a:rPr>
              <a:t>Category 2: Mobility Allowance</a:t>
            </a:r>
          </a:p>
          <a:p>
            <a:pPr>
              <a:buFontTx/>
              <a:buChar char="•"/>
            </a:pPr>
            <a:r>
              <a:rPr lang="en-GB" sz="800" smtClean="0"/>
              <a:t>In addition to the living allowance, a mobility allowance will be paid, taking into account the family situation of the researcher. </a:t>
            </a:r>
          </a:p>
          <a:p>
            <a:pPr>
              <a:buFontTx/>
              <a:buChar char="•"/>
            </a:pPr>
            <a:r>
              <a:rPr lang="en-GB" sz="800" smtClean="0"/>
              <a:t>Family is defined as persons linked to the researcher by (i) </a:t>
            </a:r>
            <a:r>
              <a:rPr lang="en-GB" sz="800" b="1" smtClean="0"/>
              <a:t>marriage</a:t>
            </a:r>
            <a:r>
              <a:rPr lang="en-GB" sz="800" smtClean="0"/>
              <a:t>, or (ii) a </a:t>
            </a:r>
            <a:r>
              <a:rPr lang="en-GB" sz="800" b="1" smtClean="0"/>
              <a:t>relationship with equivalent status to a marriage</a:t>
            </a:r>
            <a:r>
              <a:rPr lang="en-GB" sz="800" smtClean="0"/>
              <a:t> recognised by the national legislation of the country of the host organisation or of the nationality of the researcher; or (iii) </a:t>
            </a:r>
            <a:r>
              <a:rPr lang="en-GB" sz="800" b="1" smtClean="0"/>
              <a:t>dependent children</a:t>
            </a:r>
            <a:r>
              <a:rPr lang="en-GB" sz="800" smtClean="0"/>
              <a:t> who are actually being maintained by the researcher. </a:t>
            </a:r>
          </a:p>
          <a:p>
            <a:pPr>
              <a:buFontTx/>
              <a:buChar char="•"/>
            </a:pPr>
            <a:r>
              <a:rPr lang="en-GB" sz="800" smtClean="0"/>
              <a:t>This allowance is a </a:t>
            </a:r>
            <a:r>
              <a:rPr lang="en-GB" sz="800" b="1" smtClean="0"/>
              <a:t>flat rate contribution</a:t>
            </a:r>
            <a:r>
              <a:rPr lang="en-GB" sz="800" smtClean="0"/>
              <a:t> to cover personal household, relocation and travel expenses. </a:t>
            </a:r>
          </a:p>
          <a:p>
            <a:r>
              <a:rPr lang="en-GB" sz="800" b="1" u="sng" smtClean="0"/>
              <a:t>Category 3: Contribution to the Training Expenses of Eligible Researchers and Research / Transfer of Knowledge Programme Expenses</a:t>
            </a:r>
            <a:endParaRPr lang="en-GB" sz="800" u="sng" smtClean="0"/>
          </a:p>
          <a:p>
            <a:r>
              <a:rPr lang="en-GB" sz="800" smtClean="0"/>
              <a:t>This is a flat rate of €1800 for Multi-Partner ITNs and €1200 for EID and IDP per researcher-month managed by the </a:t>
            </a:r>
            <a:r>
              <a:rPr lang="en-GB" sz="800" i="1" smtClean="0"/>
              <a:t>host organisation</a:t>
            </a:r>
            <a:r>
              <a:rPr lang="en-GB" sz="800" smtClean="0"/>
              <a:t>s to contribute to expenses related to:</a:t>
            </a:r>
          </a:p>
          <a:p>
            <a:r>
              <a:rPr lang="en-GB" sz="800" smtClean="0"/>
              <a:t>• the </a:t>
            </a:r>
            <a:r>
              <a:rPr lang="en-GB" sz="800" b="1" smtClean="0"/>
              <a:t>participation of researchers in training activities</a:t>
            </a:r>
          </a:p>
          <a:p>
            <a:r>
              <a:rPr lang="en-GB" sz="800" smtClean="0"/>
              <a:t>• </a:t>
            </a:r>
            <a:r>
              <a:rPr lang="en-GB" sz="800" b="1" smtClean="0"/>
              <a:t>expenses related to research costs</a:t>
            </a:r>
            <a:r>
              <a:rPr lang="en-GB" sz="800" smtClean="0"/>
              <a:t>;</a:t>
            </a:r>
          </a:p>
          <a:p>
            <a:r>
              <a:rPr lang="en-GB" sz="800" smtClean="0"/>
              <a:t>• </a:t>
            </a:r>
            <a:r>
              <a:rPr lang="en-GB" sz="800" b="1" smtClean="0"/>
              <a:t>execution of the training/partnership project</a:t>
            </a:r>
            <a:r>
              <a:rPr lang="en-GB" sz="800" smtClean="0"/>
              <a:t>;</a:t>
            </a:r>
          </a:p>
          <a:p>
            <a:r>
              <a:rPr lang="en-GB" sz="800" smtClean="0"/>
              <a:t>• contribution to the expenses related to the </a:t>
            </a:r>
            <a:r>
              <a:rPr lang="en-GB" sz="800" b="1" smtClean="0"/>
              <a:t>scientific co-ordination </a:t>
            </a:r>
            <a:r>
              <a:rPr lang="en-GB" sz="800" smtClean="0"/>
              <a:t>between participants</a:t>
            </a:r>
          </a:p>
          <a:p>
            <a:r>
              <a:rPr lang="en-GB" sz="800" b="1" u="sng" smtClean="0"/>
              <a:t>Category 4: Management Activities</a:t>
            </a:r>
          </a:p>
          <a:p>
            <a:r>
              <a:rPr lang="en-GB" sz="800" smtClean="0"/>
              <a:t>This refers to a </a:t>
            </a:r>
            <a:r>
              <a:rPr lang="en-GB" sz="800" i="1" smtClean="0"/>
              <a:t>maximum of 10 % of the total EU contribution </a:t>
            </a:r>
            <a:r>
              <a:rPr lang="en-GB" sz="800" smtClean="0"/>
              <a:t>that will be paid towards the management of the project. It will be based upon actual expenses (e.g. towards the salary of a person dedicated to assist with the management of the project, or a contract with an external independent auditor for audit certification).</a:t>
            </a:r>
          </a:p>
          <a:p>
            <a:r>
              <a:rPr lang="en-GB" sz="800" b="1" u="sng" smtClean="0"/>
              <a:t>Category 5: Contribution to Overheads</a:t>
            </a:r>
          </a:p>
          <a:p>
            <a:r>
              <a:rPr lang="en-GB" sz="800" smtClean="0"/>
              <a:t>This is a flat-rate of up to </a:t>
            </a:r>
            <a:r>
              <a:rPr lang="en-GB" sz="800" i="1" smtClean="0"/>
              <a:t>10% of direct costs (except for subcontractors) per partner / per period </a:t>
            </a:r>
            <a:r>
              <a:rPr lang="en-GB" sz="800" smtClean="0"/>
              <a:t>and the costs of the resources made available by third parties which are not used in the premises of the beneficiary.</a:t>
            </a:r>
          </a:p>
        </p:txBody>
      </p:sp>
      <p:sp>
        <p:nvSpPr>
          <p:cNvPr id="89093"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A0FFB4CB-14D0-413C-8790-967460A73E46}" type="slidenum">
              <a:rPr lang="en-US" sz="1300" b="0" i="0">
                <a:solidFill>
                  <a:schemeClr val="tx1"/>
                </a:solidFill>
                <a:ea typeface="ＭＳ Ｐゴシック"/>
                <a:cs typeface="ＭＳ Ｐゴシック"/>
              </a:rPr>
              <a:pPr algn="r" defTabSz="958850" eaLnBrk="0" hangingPunct="0"/>
              <a:t>16</a:t>
            </a:fld>
            <a:endParaRPr lang="en-US" sz="1300" b="0" i="0">
              <a:solidFill>
                <a:schemeClr val="tx1"/>
              </a:solidFill>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xfrm>
            <a:off x="914400" y="744538"/>
            <a:ext cx="4967288" cy="3725862"/>
          </a:xfrm>
          <a:ln/>
        </p:spPr>
      </p:sp>
      <p:sp>
        <p:nvSpPr>
          <p:cNvPr id="106499" name="Notes Placeholder 2"/>
          <p:cNvSpPr>
            <a:spLocks noGrp="1"/>
          </p:cNvSpPr>
          <p:nvPr>
            <p:ph type="body" idx="1"/>
          </p:nvPr>
        </p:nvSpPr>
        <p:spPr>
          <a:noFill/>
          <a:ln/>
        </p:spPr>
        <p:txBody>
          <a:bodyPr/>
          <a:lstStyle/>
          <a:p>
            <a:pPr>
              <a:spcBef>
                <a:spcPct val="0"/>
              </a:spcBef>
            </a:pPr>
            <a:r>
              <a:rPr lang="en-US" sz="900" b="1" u="sng" smtClean="0"/>
              <a:t>Budget</a:t>
            </a:r>
          </a:p>
          <a:p>
            <a:pPr>
              <a:spcBef>
                <a:spcPct val="0"/>
              </a:spcBef>
            </a:pPr>
            <a:r>
              <a:rPr lang="en-US" sz="900" b="1" smtClean="0"/>
              <a:t>No predefined budget allocation</a:t>
            </a:r>
            <a:r>
              <a:rPr lang="en-US" sz="900" smtClean="0"/>
              <a:t> among panels. As a general rule the call budget will be distributed between the panels based on the proportion of eligible proposals received in each panel (except for the EID pilot scheme where a specific budget of EUR 20 million is provided for).</a:t>
            </a:r>
          </a:p>
          <a:p>
            <a:pPr>
              <a:spcBef>
                <a:spcPct val="0"/>
              </a:spcBef>
            </a:pPr>
            <a:endParaRPr lang="en-US" sz="900" smtClean="0"/>
          </a:p>
          <a:p>
            <a:pPr>
              <a:spcBef>
                <a:spcPct val="0"/>
              </a:spcBef>
            </a:pPr>
            <a:r>
              <a:rPr lang="en-US" sz="900" b="1" u="sng" smtClean="0"/>
              <a:t>Timetable</a:t>
            </a:r>
          </a:p>
          <a:p>
            <a:pPr>
              <a:spcBef>
                <a:spcPct val="0"/>
              </a:spcBef>
            </a:pPr>
            <a:r>
              <a:rPr lang="en-US" sz="900" b="1" smtClean="0"/>
              <a:t>Call deadline</a:t>
            </a:r>
            <a:r>
              <a:rPr lang="en-US" sz="900" smtClean="0"/>
              <a:t> will be absolutely final and strictly enforced.</a:t>
            </a:r>
          </a:p>
        </p:txBody>
      </p:sp>
      <p:sp>
        <p:nvSpPr>
          <p:cNvPr id="106500"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CDE6C1C9-3EDF-4522-A4F4-E8E5B6822E68}" type="slidenum">
              <a:rPr lang="en-US" sz="1300" b="0" i="0">
                <a:solidFill>
                  <a:schemeClr val="tx1"/>
                </a:solidFill>
                <a:ea typeface="ＭＳ Ｐゴシック"/>
                <a:cs typeface="ＭＳ Ｐゴシック"/>
              </a:rPr>
              <a:pPr algn="r" defTabSz="958850" eaLnBrk="0" hangingPunct="0"/>
              <a:t>19</a:t>
            </a:fld>
            <a:endParaRPr lang="en-US" sz="1300" b="0" i="0">
              <a:solidFill>
                <a:schemeClr val="tx1"/>
              </a:solidFill>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914400" y="744538"/>
            <a:ext cx="4967288" cy="3725862"/>
          </a:xfrm>
          <a:ln/>
        </p:spPr>
      </p:sp>
      <p:sp>
        <p:nvSpPr>
          <p:cNvPr id="94211" name="Notes Placeholder 2"/>
          <p:cNvSpPr>
            <a:spLocks noGrp="1"/>
          </p:cNvSpPr>
          <p:nvPr>
            <p:ph type="body" idx="1"/>
          </p:nvPr>
        </p:nvSpPr>
        <p:spPr>
          <a:noFill/>
          <a:ln/>
        </p:spPr>
        <p:txBody>
          <a:bodyPr/>
          <a:lstStyle/>
          <a:p>
            <a:r>
              <a:rPr lang="en-GB" sz="800" b="1" u="sng" smtClean="0"/>
              <a:t>Participants (level 1):</a:t>
            </a:r>
          </a:p>
          <a:p>
            <a:r>
              <a:rPr lang="en-GB" sz="800" smtClean="0"/>
              <a:t>Participants are organisations that are full partners of a network. They contribute directly to the implementation of the joint training programme of the network by recruiting and employing eligible researchers, by providing specialised research and transferable skills training, as well as secondment opportunities. Full network partners are signatories to the grant agreement, receive funding, and take complete responsibility for executing the proposed training programme.</a:t>
            </a:r>
          </a:p>
          <a:p>
            <a:r>
              <a:rPr lang="en-GB" sz="800" b="1" u="sng" smtClean="0"/>
              <a:t>Associated Partners (level 2):</a:t>
            </a:r>
          </a:p>
          <a:p>
            <a:r>
              <a:rPr lang="en-GB" sz="800" smtClean="0"/>
              <a:t>Associated partners do not recruit any researchers, but provide research and transferable skills training and/or secondment opportunities. Associate partnership is open to both public and private sector organisations, located in any country. They are not signatories to the grant agreement. However, each associated partner must include a letter of commitment in the proposal to demonstrate their real and active participation in the network. The role of associated partners should be clearly described in the proposal.</a:t>
            </a:r>
          </a:p>
          <a:p>
            <a:r>
              <a:rPr lang="en-GB" sz="800" b="1" smtClean="0"/>
              <a:t>Associated partners cannot directly claim any costs for the project. Instead, they would need to invoice full network partners for costs related to the activities in the research training programme</a:t>
            </a:r>
            <a:r>
              <a:rPr lang="en-GB" sz="800" smtClean="0"/>
              <a:t>. </a:t>
            </a:r>
          </a:p>
          <a:p>
            <a:r>
              <a:rPr lang="en-GB" sz="800" smtClean="0"/>
              <a:t>All partners (level 1 and level 2) participate in dedicated network activities as well as in the supervisory board. </a:t>
            </a:r>
          </a:p>
          <a:p>
            <a:r>
              <a:rPr lang="en-GB" sz="800" smtClean="0"/>
              <a:t>Both public and private sector organisations can take part in an ITN either as a participant or as an associated partner.</a:t>
            </a:r>
          </a:p>
          <a:p>
            <a:endParaRPr lang="en-GB" sz="800" smtClean="0"/>
          </a:p>
          <a:p>
            <a:r>
              <a:rPr lang="en-GB" sz="800" b="1" u="sng" smtClean="0"/>
              <a:t>Eligible Organisations (p. 8 GFA)</a:t>
            </a:r>
          </a:p>
          <a:p>
            <a:r>
              <a:rPr lang="en-GB" sz="800" smtClean="0"/>
              <a:t>Many different types of organisation can take part in an ITN:</a:t>
            </a:r>
          </a:p>
          <a:p>
            <a:r>
              <a:rPr lang="en-GB" sz="800" smtClean="0"/>
              <a:t>• Public or private organisations (e.g. universities, research centres etc.);</a:t>
            </a:r>
          </a:p>
          <a:p>
            <a:r>
              <a:rPr lang="en-GB" sz="800" smtClean="0"/>
              <a:t>• Commercial enterprises, especially those of small and medium size (SMEs);</a:t>
            </a:r>
          </a:p>
          <a:p>
            <a:r>
              <a:rPr lang="en-GB" sz="800" smtClean="0"/>
              <a:t>• Non-profit or charitable organisations (e.g. NGOs, trusts, etc.);</a:t>
            </a:r>
          </a:p>
          <a:p>
            <a:r>
              <a:rPr lang="en-GB" sz="800" smtClean="0"/>
              <a:t>• International European interest organisations (e.g. CERN, EMBL, etc.);</a:t>
            </a:r>
          </a:p>
          <a:p>
            <a:r>
              <a:rPr lang="en-GB" sz="800" smtClean="0"/>
              <a:t>• The Joint Research Centre of the European Commission;</a:t>
            </a:r>
          </a:p>
          <a:p>
            <a:r>
              <a:rPr lang="en-GB" sz="800" smtClean="0"/>
              <a:t>• International organisations (e.g. WHO, UNESCO, etc) (funding subject to certain conditions – see below).</a:t>
            </a:r>
          </a:p>
          <a:p>
            <a:r>
              <a:rPr lang="en-GB" sz="800" smtClean="0"/>
              <a:t>Definitions for some of the above categories of organisation are provided in the Rules for Participation for FP7 (http://cordis.europa.eu/fp7/find-doc_en.html).</a:t>
            </a:r>
          </a:p>
        </p:txBody>
      </p:sp>
      <p:sp>
        <p:nvSpPr>
          <p:cNvPr id="94212"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EC6D159E-6E4E-4700-A665-FFF6FC15EE97}" type="slidenum">
              <a:rPr lang="en-US" sz="1300" b="0" i="0">
                <a:solidFill>
                  <a:schemeClr val="tx1"/>
                </a:solidFill>
                <a:ea typeface="ＭＳ Ｐゴシック"/>
                <a:cs typeface="ＭＳ Ｐゴシック"/>
              </a:rPr>
              <a:pPr algn="r" defTabSz="958850" eaLnBrk="0" hangingPunct="0"/>
              <a:t>20</a:t>
            </a:fld>
            <a:endParaRPr lang="en-US" sz="1300" b="0" i="0">
              <a:solidFill>
                <a:schemeClr val="tx1"/>
              </a:solidFill>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rrowheads="1" noTextEdit="1"/>
          </p:cNvSpPr>
          <p:nvPr>
            <p:ph type="sldImg"/>
          </p:nvPr>
        </p:nvSpPr>
        <p:spPr>
          <a:xfrm>
            <a:off x="915988" y="746125"/>
            <a:ext cx="4964112" cy="3722688"/>
          </a:xfrm>
          <a:ln/>
        </p:spPr>
      </p:sp>
      <p:sp>
        <p:nvSpPr>
          <p:cNvPr id="104451" name="Rectangle 3"/>
          <p:cNvSpPr>
            <a:spLocks noGrp="1" noChangeArrowheads="1"/>
          </p:cNvSpPr>
          <p:nvPr>
            <p:ph type="body" idx="1"/>
          </p:nvPr>
        </p:nvSpPr>
        <p:spPr>
          <a:xfrm>
            <a:off x="679450" y="4716463"/>
            <a:ext cx="5435600" cy="4468812"/>
          </a:xfrm>
          <a:noFill/>
          <a:ln/>
        </p:spPr>
        <p:txBody>
          <a:bodyPr/>
          <a:lstStyle/>
          <a:p>
            <a:r>
              <a:rPr lang="en-GB" smtClean="0"/>
              <a:t>Eligibility check is done by POs, but can be further checked by experts C VC during the process.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noTextEdit="1"/>
          </p:cNvSpPr>
          <p:nvPr>
            <p:ph type="sldImg"/>
          </p:nvPr>
        </p:nvSpPr>
        <p:spPr>
          <a:xfrm>
            <a:off x="915988" y="746125"/>
            <a:ext cx="4964112" cy="3722688"/>
          </a:xfrm>
          <a:ln/>
        </p:spPr>
      </p:sp>
      <p:sp>
        <p:nvSpPr>
          <p:cNvPr id="102403" name="Rectangle 3"/>
          <p:cNvSpPr>
            <a:spLocks noGrp="1" noChangeArrowheads="1"/>
          </p:cNvSpPr>
          <p:nvPr>
            <p:ph type="body" idx="1"/>
          </p:nvPr>
        </p:nvSpPr>
        <p:spPr>
          <a:xfrm>
            <a:off x="679450" y="4716463"/>
            <a:ext cx="5435600" cy="4468812"/>
          </a:xfrm>
          <a:noFill/>
          <a:ln/>
        </p:spPr>
        <p:txBody>
          <a:bodyPr/>
          <a:lstStyle/>
          <a:p>
            <a:r>
              <a:rPr lang="en-GB" smtClean="0"/>
              <a:t>Recruitment: during eligibility check, PO have already identified cases where recruitment &gt; secondment. Not an eligiblity criterion, but experts will be warned about this issue.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6"/>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9720B182-A9B1-4778-9CFE-DFDF6BFF9CCC}" type="slidenum">
              <a:rPr lang="en-US" sz="1300" b="0" i="0">
                <a:solidFill>
                  <a:schemeClr val="tx1"/>
                </a:solidFill>
                <a:ea typeface="ＭＳ Ｐゴシック"/>
                <a:cs typeface="ＭＳ Ｐゴシック"/>
              </a:rPr>
              <a:pPr algn="r" defTabSz="958850" eaLnBrk="0" hangingPunct="0"/>
              <a:t>24</a:t>
            </a:fld>
            <a:endParaRPr lang="en-US" sz="1300" b="0" i="0">
              <a:solidFill>
                <a:schemeClr val="tx1"/>
              </a:solidFill>
              <a:ea typeface="ＭＳ Ｐゴシック"/>
              <a:cs typeface="ＭＳ Ｐゴシック"/>
            </a:endParaRPr>
          </a:p>
        </p:txBody>
      </p:sp>
      <p:sp>
        <p:nvSpPr>
          <p:cNvPr id="98307" name="Slide Image Placeholder 1"/>
          <p:cNvSpPr>
            <a:spLocks noGrp="1" noRot="1" noChangeAspect="1" noTextEdit="1"/>
          </p:cNvSpPr>
          <p:nvPr>
            <p:ph type="sldImg"/>
          </p:nvPr>
        </p:nvSpPr>
        <p:spPr>
          <a:xfrm>
            <a:off x="914400" y="744538"/>
            <a:ext cx="4967288" cy="3725862"/>
          </a:xfrm>
          <a:ln/>
        </p:spPr>
      </p:sp>
      <p:sp>
        <p:nvSpPr>
          <p:cNvPr id="98308" name="Notes Placeholder 2"/>
          <p:cNvSpPr>
            <a:spLocks noGrp="1"/>
          </p:cNvSpPr>
          <p:nvPr>
            <p:ph type="body" idx="1"/>
          </p:nvPr>
        </p:nvSpPr>
        <p:spPr>
          <a:noFill/>
          <a:ln/>
        </p:spPr>
        <p:txBody>
          <a:bodyPr/>
          <a:lstStyle/>
          <a:p>
            <a:r>
              <a:rPr lang="en-US" sz="800" smtClean="0"/>
              <a:t>Financial support for ITN calculated on the </a:t>
            </a:r>
            <a:r>
              <a:rPr lang="en-US" sz="800" b="1" smtClean="0"/>
              <a:t>basis of eligible researcher months </a:t>
            </a:r>
            <a:r>
              <a:rPr lang="en-US" sz="800" smtClean="0"/>
              <a:t>and takes the form of </a:t>
            </a:r>
            <a:r>
              <a:rPr lang="en-US" sz="800" b="1" smtClean="0"/>
              <a:t>grants </a:t>
            </a:r>
            <a:r>
              <a:rPr lang="en-US" sz="800" smtClean="0"/>
              <a:t>covering up to </a:t>
            </a:r>
            <a:r>
              <a:rPr lang="en-US" sz="800" b="1" smtClean="0"/>
              <a:t>100% of the costs</a:t>
            </a:r>
            <a:r>
              <a:rPr lang="en-US" sz="800" smtClean="0"/>
              <a:t>.</a:t>
            </a:r>
          </a:p>
          <a:p>
            <a:r>
              <a:rPr lang="en-GB" sz="800" b="1" u="sng" smtClean="0"/>
              <a:t>Category 1: Monthly Living Allowance</a:t>
            </a:r>
          </a:p>
          <a:p>
            <a:pPr>
              <a:buFontTx/>
              <a:buChar char="•"/>
            </a:pPr>
            <a:r>
              <a:rPr lang="en-GB" sz="800" smtClean="0"/>
              <a:t>This refers to the </a:t>
            </a:r>
            <a:r>
              <a:rPr lang="en-GB" sz="800" b="1" smtClean="0"/>
              <a:t>basic amount</a:t>
            </a:r>
            <a:r>
              <a:rPr lang="en-GB" sz="800" smtClean="0"/>
              <a:t> to be paid to the researcher in </a:t>
            </a:r>
            <a:r>
              <a:rPr lang="en-GB" sz="800" b="1" smtClean="0"/>
              <a:t>monthly instalments</a:t>
            </a:r>
            <a:r>
              <a:rPr lang="en-GB" sz="800" smtClean="0"/>
              <a:t>. This amount is then adjusted through the application of a </a:t>
            </a:r>
            <a:r>
              <a:rPr lang="en-GB" sz="800" b="1" smtClean="0"/>
              <a:t>correction coefficient</a:t>
            </a:r>
            <a:r>
              <a:rPr lang="en-GB" sz="800" smtClean="0"/>
              <a:t> for the cost of living according to the country in which the researcher is appointed.</a:t>
            </a:r>
            <a:endParaRPr lang="en-US" sz="800" smtClean="0"/>
          </a:p>
          <a:p>
            <a:pPr>
              <a:buFontTx/>
              <a:buChar char="•"/>
            </a:pPr>
            <a:r>
              <a:rPr lang="en-GB" sz="800" smtClean="0"/>
              <a:t>The hosts must ensure that the researcher is covered under the </a:t>
            </a:r>
            <a:r>
              <a:rPr lang="en-GB" sz="800" b="1" smtClean="0"/>
              <a:t>social security scheme</a:t>
            </a:r>
            <a:r>
              <a:rPr lang="en-GB" sz="800" smtClean="0"/>
              <a:t> which is applied to employed workers within the country of the contractor, or under a social security scheme providing at least </a:t>
            </a:r>
            <a:r>
              <a:rPr lang="en-GB" sz="800" b="1" smtClean="0"/>
              <a:t>sickness</a:t>
            </a:r>
            <a:r>
              <a:rPr lang="en-GB" sz="800" smtClean="0"/>
              <a:t> and </a:t>
            </a:r>
            <a:r>
              <a:rPr lang="en-GB" sz="800" b="1" smtClean="0"/>
              <a:t>maternity benefits</a:t>
            </a:r>
            <a:r>
              <a:rPr lang="en-GB" sz="800" smtClean="0"/>
              <a:t> in kind, </a:t>
            </a:r>
            <a:r>
              <a:rPr lang="en-GB" sz="800" b="1" smtClean="0"/>
              <a:t>invalidity</a:t>
            </a:r>
            <a:r>
              <a:rPr lang="en-GB" sz="800" smtClean="0"/>
              <a:t> and </a:t>
            </a:r>
            <a:r>
              <a:rPr lang="en-GB" sz="800" b="1" smtClean="0"/>
              <a:t>accidents at work</a:t>
            </a:r>
            <a:r>
              <a:rPr lang="en-GB" sz="800" smtClean="0"/>
              <a:t> and </a:t>
            </a:r>
            <a:r>
              <a:rPr lang="en-GB" sz="800" b="1" smtClean="0"/>
              <a:t>occupational diseases</a:t>
            </a:r>
            <a:r>
              <a:rPr lang="en-GB" sz="800" smtClean="0"/>
              <a:t>, and </a:t>
            </a:r>
            <a:r>
              <a:rPr lang="en-GB" sz="800" b="1" smtClean="0"/>
              <a:t>covering the researcher in every place of implementation of the ITN activities</a:t>
            </a:r>
            <a:r>
              <a:rPr lang="en-GB" sz="800" smtClean="0"/>
              <a:t>. In the case of secondments in other partner institutions, the social security provision should also cover the researchers during these periods.</a:t>
            </a:r>
          </a:p>
          <a:p>
            <a:pPr>
              <a:buFontTx/>
              <a:buChar char="•"/>
            </a:pPr>
            <a:r>
              <a:rPr lang="en-US" sz="800" smtClean="0"/>
              <a:t>The living allowance is a </a:t>
            </a:r>
            <a:r>
              <a:rPr lang="en-US" sz="800" b="1" smtClean="0"/>
              <a:t>gross EU contribution </a:t>
            </a:r>
            <a:r>
              <a:rPr lang="en-US" sz="800" smtClean="0"/>
              <a:t>to the salary costs of the fellow. Consequently, the net salary results from deducting all compulsory (employer/employee) social security contributions as well as direct taxes (e.g. income tax) from the gross amounts. The host organisation may pay a </a:t>
            </a:r>
            <a:r>
              <a:rPr lang="en-US" sz="800" b="1" smtClean="0"/>
              <a:t>top-up </a:t>
            </a:r>
            <a:r>
              <a:rPr lang="en-US" sz="800" smtClean="0"/>
              <a:t>to the eligible researchers in order to complement this contribution.</a:t>
            </a:r>
          </a:p>
          <a:p>
            <a:r>
              <a:rPr lang="en-GB" sz="800" b="1" u="sng" smtClean="0">
                <a:solidFill>
                  <a:srgbClr val="990033"/>
                </a:solidFill>
              </a:rPr>
              <a:t>Category 2: Mobility Allowance</a:t>
            </a:r>
          </a:p>
          <a:p>
            <a:pPr>
              <a:buFontTx/>
              <a:buChar char="•"/>
            </a:pPr>
            <a:r>
              <a:rPr lang="en-GB" sz="800" smtClean="0"/>
              <a:t>In addition to the living allowance, a mobility allowance will be paid, taking into account the family situation of the researcher. </a:t>
            </a:r>
          </a:p>
          <a:p>
            <a:pPr>
              <a:buFontTx/>
              <a:buChar char="•"/>
            </a:pPr>
            <a:r>
              <a:rPr lang="en-GB" sz="800" smtClean="0"/>
              <a:t>Family is defined as persons linked to the researcher by (i) </a:t>
            </a:r>
            <a:r>
              <a:rPr lang="en-GB" sz="800" b="1" smtClean="0"/>
              <a:t>marriage</a:t>
            </a:r>
            <a:r>
              <a:rPr lang="en-GB" sz="800" smtClean="0"/>
              <a:t>, or (ii) a </a:t>
            </a:r>
            <a:r>
              <a:rPr lang="en-GB" sz="800" b="1" smtClean="0"/>
              <a:t>relationship with equivalent status to a marriage</a:t>
            </a:r>
            <a:r>
              <a:rPr lang="en-GB" sz="800" smtClean="0"/>
              <a:t> recognised by the national legislation of the country of the host organisation or of the nationality of the researcher; or (iii) </a:t>
            </a:r>
            <a:r>
              <a:rPr lang="en-GB" sz="800" b="1" smtClean="0"/>
              <a:t>dependent children</a:t>
            </a:r>
            <a:r>
              <a:rPr lang="en-GB" sz="800" smtClean="0"/>
              <a:t> who are actually being maintained by the researcher. </a:t>
            </a:r>
          </a:p>
          <a:p>
            <a:pPr>
              <a:buFontTx/>
              <a:buChar char="•"/>
            </a:pPr>
            <a:r>
              <a:rPr lang="en-GB" sz="800" smtClean="0"/>
              <a:t>This allowance is a </a:t>
            </a:r>
            <a:r>
              <a:rPr lang="en-GB" sz="800" b="1" smtClean="0"/>
              <a:t>flat rate contribution</a:t>
            </a:r>
            <a:r>
              <a:rPr lang="en-GB" sz="800" smtClean="0"/>
              <a:t> to cover personal household, relocation and travel expenses. </a:t>
            </a:r>
          </a:p>
          <a:p>
            <a:r>
              <a:rPr lang="en-GB" sz="800" b="1" u="sng" smtClean="0"/>
              <a:t>Category 3: Contribution to the Training Expenses of Eligible Researchers and Research / Transfer of Knowledge Programme Expenses</a:t>
            </a:r>
            <a:endParaRPr lang="en-GB" sz="800" u="sng" smtClean="0"/>
          </a:p>
          <a:p>
            <a:r>
              <a:rPr lang="en-GB" sz="800" smtClean="0"/>
              <a:t>This is a flat rate of €1800 for Multi-Partner ITNs and €1200 for EID and IDP per researcher-month managed by the </a:t>
            </a:r>
            <a:r>
              <a:rPr lang="en-GB" sz="800" i="1" smtClean="0"/>
              <a:t>host organisation</a:t>
            </a:r>
            <a:r>
              <a:rPr lang="en-GB" sz="800" smtClean="0"/>
              <a:t>s to contribute to expenses related to:</a:t>
            </a:r>
          </a:p>
          <a:p>
            <a:r>
              <a:rPr lang="en-GB" sz="800" smtClean="0"/>
              <a:t>• the </a:t>
            </a:r>
            <a:r>
              <a:rPr lang="en-GB" sz="800" b="1" smtClean="0"/>
              <a:t>participation of researchers in training activities</a:t>
            </a:r>
          </a:p>
          <a:p>
            <a:r>
              <a:rPr lang="en-GB" sz="800" smtClean="0"/>
              <a:t>• </a:t>
            </a:r>
            <a:r>
              <a:rPr lang="en-GB" sz="800" b="1" smtClean="0"/>
              <a:t>expenses related to research costs</a:t>
            </a:r>
            <a:r>
              <a:rPr lang="en-GB" sz="800" smtClean="0"/>
              <a:t>;</a:t>
            </a:r>
          </a:p>
          <a:p>
            <a:r>
              <a:rPr lang="en-GB" sz="800" smtClean="0"/>
              <a:t>• </a:t>
            </a:r>
            <a:r>
              <a:rPr lang="en-GB" sz="800" b="1" smtClean="0"/>
              <a:t>execution of the training/partnership project</a:t>
            </a:r>
            <a:r>
              <a:rPr lang="en-GB" sz="800" smtClean="0"/>
              <a:t>;</a:t>
            </a:r>
          </a:p>
          <a:p>
            <a:r>
              <a:rPr lang="en-GB" sz="800" smtClean="0"/>
              <a:t>• contribution to the expenses related to the </a:t>
            </a:r>
            <a:r>
              <a:rPr lang="en-GB" sz="800" b="1" smtClean="0"/>
              <a:t>scientific co-ordination </a:t>
            </a:r>
            <a:r>
              <a:rPr lang="en-GB" sz="800" smtClean="0"/>
              <a:t>between participants</a:t>
            </a:r>
          </a:p>
          <a:p>
            <a:r>
              <a:rPr lang="en-GB" sz="800" b="1" u="sng" smtClean="0"/>
              <a:t>Category 4: Management Activities</a:t>
            </a:r>
          </a:p>
          <a:p>
            <a:r>
              <a:rPr lang="en-GB" sz="800" smtClean="0"/>
              <a:t>This refers to a </a:t>
            </a:r>
            <a:r>
              <a:rPr lang="en-GB" sz="800" i="1" smtClean="0"/>
              <a:t>maximum of 10 % of the total EU contribution </a:t>
            </a:r>
            <a:r>
              <a:rPr lang="en-GB" sz="800" smtClean="0"/>
              <a:t>that will be paid towards the management of the project. It will be based upon actual expenses (e.g. towards the salary of a person dedicated to assist with the management of the project, or a contract with an external independent auditor for audit certification).</a:t>
            </a:r>
          </a:p>
          <a:p>
            <a:r>
              <a:rPr lang="en-GB" sz="800" b="1" u="sng" smtClean="0"/>
              <a:t>Category 5: Contribution to Overheads</a:t>
            </a:r>
          </a:p>
          <a:p>
            <a:r>
              <a:rPr lang="en-GB" sz="800" smtClean="0"/>
              <a:t>This is a flat-rate of up to </a:t>
            </a:r>
            <a:r>
              <a:rPr lang="en-GB" sz="800" i="1" smtClean="0"/>
              <a:t>10% of direct costs (except for subcontractors) per partner / per period </a:t>
            </a:r>
            <a:r>
              <a:rPr lang="en-GB" sz="800" smtClean="0"/>
              <a:t>and the costs of the resources made available by third parties which are not used in the premises of the beneficiary.</a:t>
            </a:r>
          </a:p>
        </p:txBody>
      </p:sp>
      <p:sp>
        <p:nvSpPr>
          <p:cNvPr id="98309"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B678D8F3-F729-4AD5-A6A1-8B5031F95501}" type="slidenum">
              <a:rPr lang="en-US" sz="1300" b="0" i="0">
                <a:solidFill>
                  <a:schemeClr val="tx1"/>
                </a:solidFill>
                <a:ea typeface="ＭＳ Ｐゴシック"/>
                <a:cs typeface="ＭＳ Ｐゴシック"/>
              </a:rPr>
              <a:pPr algn="r" defTabSz="958850" eaLnBrk="0" hangingPunct="0"/>
              <a:t>24</a:t>
            </a:fld>
            <a:endParaRPr lang="en-US" sz="1300" b="0" i="0">
              <a:solidFill>
                <a:schemeClr val="tx1"/>
              </a:solidFill>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6"/>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7A277400-25E5-4454-BBC5-9F982D21D0DA}" type="slidenum">
              <a:rPr lang="en-US" sz="1300" b="0" i="0">
                <a:solidFill>
                  <a:schemeClr val="tx1"/>
                </a:solidFill>
                <a:ea typeface="ＭＳ Ｐゴシック"/>
                <a:cs typeface="ＭＳ Ｐゴシック"/>
              </a:rPr>
              <a:pPr algn="r" defTabSz="958850" eaLnBrk="0" hangingPunct="0"/>
              <a:t>25</a:t>
            </a:fld>
            <a:endParaRPr lang="en-US" sz="1300" b="0" i="0">
              <a:solidFill>
                <a:schemeClr val="tx1"/>
              </a:solidFill>
              <a:ea typeface="ＭＳ Ｐゴシック"/>
              <a:cs typeface="ＭＳ Ｐゴシック"/>
            </a:endParaRPr>
          </a:p>
        </p:txBody>
      </p:sp>
      <p:sp>
        <p:nvSpPr>
          <p:cNvPr id="100355" name="Slide Image Placeholder 1"/>
          <p:cNvSpPr>
            <a:spLocks noGrp="1" noRot="1" noChangeAspect="1" noTextEdit="1"/>
          </p:cNvSpPr>
          <p:nvPr>
            <p:ph type="sldImg"/>
          </p:nvPr>
        </p:nvSpPr>
        <p:spPr>
          <a:xfrm>
            <a:off x="914400" y="744538"/>
            <a:ext cx="4967288" cy="3725862"/>
          </a:xfrm>
          <a:ln/>
        </p:spPr>
      </p:sp>
      <p:sp>
        <p:nvSpPr>
          <p:cNvPr id="100356" name="Notes Placeholder 2"/>
          <p:cNvSpPr>
            <a:spLocks noGrp="1"/>
          </p:cNvSpPr>
          <p:nvPr>
            <p:ph type="body" idx="1"/>
          </p:nvPr>
        </p:nvSpPr>
        <p:spPr>
          <a:noFill/>
          <a:ln/>
        </p:spPr>
        <p:txBody>
          <a:bodyPr/>
          <a:lstStyle/>
          <a:p>
            <a:r>
              <a:rPr lang="en-US" sz="800" smtClean="0"/>
              <a:t>Financial support for ITN calculated on the </a:t>
            </a:r>
            <a:r>
              <a:rPr lang="en-US" sz="800" b="1" smtClean="0"/>
              <a:t>basis of eligible researcher months </a:t>
            </a:r>
            <a:r>
              <a:rPr lang="en-US" sz="800" smtClean="0"/>
              <a:t>and takes the form of </a:t>
            </a:r>
            <a:r>
              <a:rPr lang="en-US" sz="800" b="1" smtClean="0"/>
              <a:t>grants </a:t>
            </a:r>
            <a:r>
              <a:rPr lang="en-US" sz="800" smtClean="0"/>
              <a:t>covering up to </a:t>
            </a:r>
            <a:r>
              <a:rPr lang="en-US" sz="800" b="1" smtClean="0"/>
              <a:t>100% of the costs</a:t>
            </a:r>
            <a:r>
              <a:rPr lang="en-US" sz="800" smtClean="0"/>
              <a:t>.</a:t>
            </a:r>
          </a:p>
          <a:p>
            <a:r>
              <a:rPr lang="en-GB" sz="800" b="1" u="sng" smtClean="0"/>
              <a:t>Category 1: Monthly Living Allowance</a:t>
            </a:r>
          </a:p>
          <a:p>
            <a:pPr>
              <a:buFontTx/>
              <a:buChar char="•"/>
            </a:pPr>
            <a:r>
              <a:rPr lang="en-GB" sz="800" smtClean="0"/>
              <a:t>This refers to the </a:t>
            </a:r>
            <a:r>
              <a:rPr lang="en-GB" sz="800" b="1" smtClean="0"/>
              <a:t>basic amount</a:t>
            </a:r>
            <a:r>
              <a:rPr lang="en-GB" sz="800" smtClean="0"/>
              <a:t> to be paid to the researcher in </a:t>
            </a:r>
            <a:r>
              <a:rPr lang="en-GB" sz="800" b="1" smtClean="0"/>
              <a:t>monthly instalments</a:t>
            </a:r>
            <a:r>
              <a:rPr lang="en-GB" sz="800" smtClean="0"/>
              <a:t>. This amount is then adjusted through the application of a </a:t>
            </a:r>
            <a:r>
              <a:rPr lang="en-GB" sz="800" b="1" smtClean="0"/>
              <a:t>correction coefficient</a:t>
            </a:r>
            <a:r>
              <a:rPr lang="en-GB" sz="800" smtClean="0"/>
              <a:t> for the cost of living according to the country in which the researcher is appointed.</a:t>
            </a:r>
            <a:endParaRPr lang="en-US" sz="800" smtClean="0"/>
          </a:p>
          <a:p>
            <a:pPr>
              <a:buFontTx/>
              <a:buChar char="•"/>
            </a:pPr>
            <a:r>
              <a:rPr lang="en-GB" sz="800" smtClean="0"/>
              <a:t>The hosts must ensure that the researcher is covered under the </a:t>
            </a:r>
            <a:r>
              <a:rPr lang="en-GB" sz="800" b="1" smtClean="0"/>
              <a:t>social security scheme</a:t>
            </a:r>
            <a:r>
              <a:rPr lang="en-GB" sz="800" smtClean="0"/>
              <a:t> which is applied to employed workers within the country of the contractor, or under a social security scheme providing at least </a:t>
            </a:r>
            <a:r>
              <a:rPr lang="en-GB" sz="800" b="1" smtClean="0"/>
              <a:t>sickness</a:t>
            </a:r>
            <a:r>
              <a:rPr lang="en-GB" sz="800" smtClean="0"/>
              <a:t> and </a:t>
            </a:r>
            <a:r>
              <a:rPr lang="en-GB" sz="800" b="1" smtClean="0"/>
              <a:t>maternity benefits</a:t>
            </a:r>
            <a:r>
              <a:rPr lang="en-GB" sz="800" smtClean="0"/>
              <a:t> in kind, </a:t>
            </a:r>
            <a:r>
              <a:rPr lang="en-GB" sz="800" b="1" smtClean="0"/>
              <a:t>invalidity</a:t>
            </a:r>
            <a:r>
              <a:rPr lang="en-GB" sz="800" smtClean="0"/>
              <a:t> and </a:t>
            </a:r>
            <a:r>
              <a:rPr lang="en-GB" sz="800" b="1" smtClean="0"/>
              <a:t>accidents at work</a:t>
            </a:r>
            <a:r>
              <a:rPr lang="en-GB" sz="800" smtClean="0"/>
              <a:t> and </a:t>
            </a:r>
            <a:r>
              <a:rPr lang="en-GB" sz="800" b="1" smtClean="0"/>
              <a:t>occupational diseases</a:t>
            </a:r>
            <a:r>
              <a:rPr lang="en-GB" sz="800" smtClean="0"/>
              <a:t>, and </a:t>
            </a:r>
            <a:r>
              <a:rPr lang="en-GB" sz="800" b="1" smtClean="0"/>
              <a:t>covering the researcher in every place of implementation of the ITN activities</a:t>
            </a:r>
            <a:r>
              <a:rPr lang="en-GB" sz="800" smtClean="0"/>
              <a:t>. In the case of secondments in other partner institutions, the social security provision should also cover the researchers during these periods.</a:t>
            </a:r>
          </a:p>
          <a:p>
            <a:pPr>
              <a:buFontTx/>
              <a:buChar char="•"/>
            </a:pPr>
            <a:r>
              <a:rPr lang="en-US" sz="800" smtClean="0"/>
              <a:t>The living allowance is a </a:t>
            </a:r>
            <a:r>
              <a:rPr lang="en-US" sz="800" b="1" smtClean="0"/>
              <a:t>gross EU contribution </a:t>
            </a:r>
            <a:r>
              <a:rPr lang="en-US" sz="800" smtClean="0"/>
              <a:t>to the salary costs of the fellow. Consequently, the net salary results from deducting all compulsory (employer/employee) social security contributions as well as direct taxes (e.g. income tax) from the gross amounts. The host organisation may pay a </a:t>
            </a:r>
            <a:r>
              <a:rPr lang="en-US" sz="800" b="1" smtClean="0"/>
              <a:t>top-up </a:t>
            </a:r>
            <a:r>
              <a:rPr lang="en-US" sz="800" smtClean="0"/>
              <a:t>to the eligible researchers in order to complement this contribution.</a:t>
            </a:r>
          </a:p>
          <a:p>
            <a:r>
              <a:rPr lang="en-GB" sz="800" b="1" u="sng" smtClean="0">
                <a:solidFill>
                  <a:srgbClr val="990033"/>
                </a:solidFill>
              </a:rPr>
              <a:t>Category 2: Mobility Allowance</a:t>
            </a:r>
          </a:p>
          <a:p>
            <a:pPr>
              <a:buFontTx/>
              <a:buChar char="•"/>
            </a:pPr>
            <a:r>
              <a:rPr lang="en-GB" sz="800" smtClean="0"/>
              <a:t>In addition to the living allowance, a mobility allowance will be paid, taking into account the family situation of the researcher. </a:t>
            </a:r>
          </a:p>
          <a:p>
            <a:pPr>
              <a:buFontTx/>
              <a:buChar char="•"/>
            </a:pPr>
            <a:r>
              <a:rPr lang="en-GB" sz="800" smtClean="0"/>
              <a:t>Family is defined as persons linked to the researcher by (i) </a:t>
            </a:r>
            <a:r>
              <a:rPr lang="en-GB" sz="800" b="1" smtClean="0"/>
              <a:t>marriage</a:t>
            </a:r>
            <a:r>
              <a:rPr lang="en-GB" sz="800" smtClean="0"/>
              <a:t>, or (ii) a </a:t>
            </a:r>
            <a:r>
              <a:rPr lang="en-GB" sz="800" b="1" smtClean="0"/>
              <a:t>relationship with equivalent status to a marriage</a:t>
            </a:r>
            <a:r>
              <a:rPr lang="en-GB" sz="800" smtClean="0"/>
              <a:t> recognised by the national legislation of the country of the host organisation or of the nationality of the researcher; or (iii) </a:t>
            </a:r>
            <a:r>
              <a:rPr lang="en-GB" sz="800" b="1" smtClean="0"/>
              <a:t>dependent children</a:t>
            </a:r>
            <a:r>
              <a:rPr lang="en-GB" sz="800" smtClean="0"/>
              <a:t> who are actually being maintained by the researcher. </a:t>
            </a:r>
          </a:p>
          <a:p>
            <a:pPr>
              <a:buFontTx/>
              <a:buChar char="•"/>
            </a:pPr>
            <a:r>
              <a:rPr lang="en-GB" sz="800" smtClean="0"/>
              <a:t>This allowance is a </a:t>
            </a:r>
            <a:r>
              <a:rPr lang="en-GB" sz="800" b="1" smtClean="0"/>
              <a:t>flat rate contribution</a:t>
            </a:r>
            <a:r>
              <a:rPr lang="en-GB" sz="800" smtClean="0"/>
              <a:t> to cover personal household, relocation and travel expenses. </a:t>
            </a:r>
          </a:p>
          <a:p>
            <a:r>
              <a:rPr lang="en-GB" sz="800" b="1" u="sng" smtClean="0"/>
              <a:t>Category 3: Contribution to the Training Expenses of Eligible Researchers and Research / Transfer of Knowledge Programme Expenses</a:t>
            </a:r>
            <a:endParaRPr lang="en-GB" sz="800" u="sng" smtClean="0"/>
          </a:p>
          <a:p>
            <a:r>
              <a:rPr lang="en-GB" sz="800" smtClean="0"/>
              <a:t>This is a flat rate of €1800 for Multi-Partner ITNs and €1200 for EID and IDP per researcher-month managed by the </a:t>
            </a:r>
            <a:r>
              <a:rPr lang="en-GB" sz="800" i="1" smtClean="0"/>
              <a:t>host organisation</a:t>
            </a:r>
            <a:r>
              <a:rPr lang="en-GB" sz="800" smtClean="0"/>
              <a:t>s to contribute to expenses related to:</a:t>
            </a:r>
          </a:p>
          <a:p>
            <a:r>
              <a:rPr lang="en-GB" sz="800" smtClean="0"/>
              <a:t>• the </a:t>
            </a:r>
            <a:r>
              <a:rPr lang="en-GB" sz="800" b="1" smtClean="0"/>
              <a:t>participation of researchers in training activities</a:t>
            </a:r>
          </a:p>
          <a:p>
            <a:r>
              <a:rPr lang="en-GB" sz="800" smtClean="0"/>
              <a:t>• </a:t>
            </a:r>
            <a:r>
              <a:rPr lang="en-GB" sz="800" b="1" smtClean="0"/>
              <a:t>expenses related to research costs</a:t>
            </a:r>
            <a:r>
              <a:rPr lang="en-GB" sz="800" smtClean="0"/>
              <a:t>;</a:t>
            </a:r>
          </a:p>
          <a:p>
            <a:r>
              <a:rPr lang="en-GB" sz="800" smtClean="0"/>
              <a:t>• </a:t>
            </a:r>
            <a:r>
              <a:rPr lang="en-GB" sz="800" b="1" smtClean="0"/>
              <a:t>execution of the training/partnership project</a:t>
            </a:r>
            <a:r>
              <a:rPr lang="en-GB" sz="800" smtClean="0"/>
              <a:t>;</a:t>
            </a:r>
          </a:p>
          <a:p>
            <a:r>
              <a:rPr lang="en-GB" sz="800" smtClean="0"/>
              <a:t>• contribution to the expenses related to the </a:t>
            </a:r>
            <a:r>
              <a:rPr lang="en-GB" sz="800" b="1" smtClean="0"/>
              <a:t>scientific co-ordination </a:t>
            </a:r>
            <a:r>
              <a:rPr lang="en-GB" sz="800" smtClean="0"/>
              <a:t>between participants</a:t>
            </a:r>
          </a:p>
          <a:p>
            <a:r>
              <a:rPr lang="en-GB" sz="800" b="1" u="sng" smtClean="0"/>
              <a:t>Category 4: Management Activities</a:t>
            </a:r>
          </a:p>
          <a:p>
            <a:r>
              <a:rPr lang="en-GB" sz="800" smtClean="0"/>
              <a:t>This refers to a </a:t>
            </a:r>
            <a:r>
              <a:rPr lang="en-GB" sz="800" i="1" smtClean="0"/>
              <a:t>maximum of 10 % of the total EU contribution </a:t>
            </a:r>
            <a:r>
              <a:rPr lang="en-GB" sz="800" smtClean="0"/>
              <a:t>that will be paid towards the management of the project. It will be based upon actual expenses (e.g. towards the salary of a person dedicated to assist with the management of the project, or a contract with an external independent auditor for audit certification).</a:t>
            </a:r>
          </a:p>
          <a:p>
            <a:r>
              <a:rPr lang="en-GB" sz="800" b="1" u="sng" smtClean="0"/>
              <a:t>Category 5: Contribution to Overheads</a:t>
            </a:r>
          </a:p>
          <a:p>
            <a:r>
              <a:rPr lang="en-GB" sz="800" smtClean="0"/>
              <a:t>This is a flat-rate of up to </a:t>
            </a:r>
            <a:r>
              <a:rPr lang="en-GB" sz="800" i="1" smtClean="0"/>
              <a:t>10% of direct costs (except for subcontractors) per partner / per period </a:t>
            </a:r>
            <a:r>
              <a:rPr lang="en-GB" sz="800" smtClean="0"/>
              <a:t>and the costs of the resources made available by third parties which are not used in the premises of the beneficiary.</a:t>
            </a:r>
          </a:p>
        </p:txBody>
      </p:sp>
      <p:sp>
        <p:nvSpPr>
          <p:cNvPr id="100357"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77520F82-4A01-4577-BB44-6E5BA373FD7C}" type="slidenum">
              <a:rPr lang="en-US" sz="1300" b="0" i="0">
                <a:solidFill>
                  <a:schemeClr val="tx1"/>
                </a:solidFill>
                <a:ea typeface="ＭＳ Ｐゴシック"/>
                <a:cs typeface="ＭＳ Ｐゴシック"/>
              </a:rPr>
              <a:pPr algn="r" defTabSz="958850" eaLnBrk="0" hangingPunct="0"/>
              <a:t>25</a:t>
            </a:fld>
            <a:endParaRPr lang="en-US" sz="1300" b="0" i="0">
              <a:solidFill>
                <a:schemeClr val="tx1"/>
              </a:solidFill>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a:xfrm>
            <a:off x="914400" y="744538"/>
            <a:ext cx="4967288" cy="3725862"/>
          </a:xfrm>
          <a:ln/>
        </p:spPr>
      </p:sp>
      <p:sp>
        <p:nvSpPr>
          <p:cNvPr id="59394" name="Notes Placeholder 2"/>
          <p:cNvSpPr>
            <a:spLocks noGrp="1"/>
          </p:cNvSpPr>
          <p:nvPr>
            <p:ph type="body" idx="1"/>
          </p:nvPr>
        </p:nvSpPr>
        <p:spPr>
          <a:noFill/>
          <a:ln/>
        </p:spPr>
        <p:txBody>
          <a:bodyPr/>
          <a:lstStyle/>
          <a:p>
            <a:r>
              <a:rPr lang="en-GB" sz="900" b="1" smtClean="0"/>
              <a:t>Switch from CORDIS to Participant Portal</a:t>
            </a:r>
          </a:p>
          <a:p>
            <a:r>
              <a:rPr lang="en-GB" sz="900" smtClean="0"/>
              <a:t>The publication of calls has been officially switched from CORDIS to the Participant Portal. </a:t>
            </a:r>
          </a:p>
          <a:p>
            <a:r>
              <a:rPr lang="en-GB" sz="900" smtClean="0"/>
              <a:t>With this move, the Participant Portal becomes the European Commission's single authoritative website for the publication of FP7 calls.  The Participant Portal can be accessed at: </a:t>
            </a:r>
            <a:r>
              <a:rPr lang="en-GB" sz="900" smtClean="0">
                <a:hlinkClick r:id="rId3"/>
              </a:rPr>
              <a:t>http://ec.europa.eu/research/participants/portal</a:t>
            </a:r>
            <a:r>
              <a:rPr lang="en-GB" sz="900" smtClean="0"/>
              <a:t>  </a:t>
            </a:r>
          </a:p>
          <a:p>
            <a:r>
              <a:rPr lang="en-GB" sz="900" smtClean="0"/>
              <a:t>The FP7 calls section directly at: </a:t>
            </a:r>
            <a:r>
              <a:rPr lang="en-GB" sz="900" smtClean="0">
                <a:hlinkClick r:id="rId4"/>
              </a:rPr>
              <a:t>http://ec.europa.eu/fp7calls</a:t>
            </a:r>
            <a:endParaRPr lang="en-GB" sz="900" smtClean="0"/>
          </a:p>
          <a:p>
            <a:r>
              <a:rPr lang="en-GB" sz="900" smtClean="0"/>
              <a:t>FP7 calls are no longer published on CORDIS. CORDIS users are being redirected to the relevant pages of the FP7 calls section on the Participant Portal and are assisted to update their bookmarks accordingly. CORDIS e-mail notification on new published calls will continue for some time, so as to allow informing users to subscribe to the corresponding Participant Portal service.</a:t>
            </a:r>
          </a:p>
          <a:p>
            <a:pPr>
              <a:spcBef>
                <a:spcPct val="0"/>
              </a:spcBef>
            </a:pPr>
            <a:endParaRPr lang="en-US" sz="900" smtClean="0"/>
          </a:p>
        </p:txBody>
      </p:sp>
      <p:sp>
        <p:nvSpPr>
          <p:cNvPr id="59395"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C8D9B07E-FAE4-4D77-A2CD-D12D9ADCF202}" type="slidenum">
              <a:rPr lang="en-US" sz="1300" b="0" i="0">
                <a:solidFill>
                  <a:schemeClr val="tx1"/>
                </a:solidFill>
                <a:ea typeface="ＭＳ Ｐゴシック"/>
                <a:cs typeface="ＭＳ Ｐゴシック"/>
              </a:rPr>
              <a:pPr algn="r" defTabSz="958850" eaLnBrk="0" hangingPunct="0"/>
              <a:t>27</a:t>
            </a:fld>
            <a:endParaRPr lang="en-US" sz="1300" b="0" i="0">
              <a:solidFill>
                <a:schemeClr val="tx1"/>
              </a:solidFill>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rrowheads="1" noTextEdit="1"/>
          </p:cNvSpPr>
          <p:nvPr>
            <p:ph type="sldImg"/>
          </p:nvPr>
        </p:nvSpPr>
        <p:spPr>
          <a:xfrm>
            <a:off x="912813" y="744538"/>
            <a:ext cx="4965700" cy="3724275"/>
          </a:xfrm>
          <a:ln/>
        </p:spPr>
      </p:sp>
      <p:sp>
        <p:nvSpPr>
          <p:cNvPr id="33794" name="Rectangle 3"/>
          <p:cNvSpPr>
            <a:spLocks noGrp="1" noChangeArrowheads="1"/>
          </p:cNvSpPr>
          <p:nvPr>
            <p:ph type="body" idx="1"/>
          </p:nvPr>
        </p:nvSpPr>
        <p:spPr>
          <a:xfrm>
            <a:off x="906463" y="4718050"/>
            <a:ext cx="4981575" cy="4468813"/>
          </a:xfrm>
          <a:noFill/>
          <a:ln/>
        </p:spPr>
        <p:txBody>
          <a:bodyPr/>
          <a:lstStyle/>
          <a:p>
            <a:endParaRPr lang="fr-B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xfrm>
            <a:off x="914400" y="744538"/>
            <a:ext cx="4967288" cy="3725862"/>
          </a:xfrm>
          <a:ln/>
        </p:spPr>
      </p:sp>
      <p:sp>
        <p:nvSpPr>
          <p:cNvPr id="61442" name="Notes Placeholder 2"/>
          <p:cNvSpPr>
            <a:spLocks noGrp="1"/>
          </p:cNvSpPr>
          <p:nvPr>
            <p:ph type="body" idx="1"/>
          </p:nvPr>
        </p:nvSpPr>
        <p:spPr>
          <a:noFill/>
          <a:ln/>
        </p:spPr>
        <p:txBody>
          <a:bodyPr/>
          <a:lstStyle/>
          <a:p>
            <a:pPr>
              <a:lnSpc>
                <a:spcPct val="90000"/>
              </a:lnSpc>
              <a:spcBef>
                <a:spcPct val="0"/>
              </a:spcBef>
            </a:pPr>
            <a:r>
              <a:rPr lang="en-US" sz="900" b="1" u="sng" smtClean="0"/>
              <a:t>ITN</a:t>
            </a:r>
          </a:p>
          <a:p>
            <a:pPr>
              <a:lnSpc>
                <a:spcPct val="90000"/>
              </a:lnSpc>
              <a:spcBef>
                <a:spcPct val="0"/>
              </a:spcBef>
            </a:pPr>
            <a:r>
              <a:rPr lang="en-US" sz="900" smtClean="0"/>
              <a:t>8 scientific Panels for multi-ITN and IDP + 1 panel for EID</a:t>
            </a:r>
          </a:p>
          <a:p>
            <a:pPr>
              <a:lnSpc>
                <a:spcPct val="90000"/>
              </a:lnSpc>
              <a:spcBef>
                <a:spcPct val="0"/>
              </a:spcBef>
            </a:pPr>
            <a:r>
              <a:rPr lang="en-US" sz="900" smtClean="0"/>
              <a:t>Single stage submission and proposals evaluated in 1 step</a:t>
            </a:r>
          </a:p>
          <a:p>
            <a:pPr>
              <a:lnSpc>
                <a:spcPct val="90000"/>
              </a:lnSpc>
              <a:spcBef>
                <a:spcPct val="0"/>
              </a:spcBef>
            </a:pPr>
            <a:endParaRPr lang="en-US" sz="900" smtClean="0"/>
          </a:p>
          <a:p>
            <a:pPr>
              <a:lnSpc>
                <a:spcPct val="90000"/>
              </a:lnSpc>
              <a:spcBef>
                <a:spcPct val="0"/>
              </a:spcBef>
            </a:pPr>
            <a:r>
              <a:rPr lang="en-US" sz="900" b="1" u="sng" smtClean="0"/>
              <a:t>EPSS</a:t>
            </a:r>
          </a:p>
          <a:p>
            <a:pPr>
              <a:lnSpc>
                <a:spcPct val="90000"/>
              </a:lnSpc>
              <a:spcBef>
                <a:spcPct val="0"/>
              </a:spcBef>
            </a:pPr>
            <a:r>
              <a:rPr lang="en-US" sz="900" b="1" u="sng" smtClean="0"/>
              <a:t>Part A</a:t>
            </a:r>
            <a:endParaRPr lang="en-US" sz="900" u="sng" smtClean="0"/>
          </a:p>
          <a:p>
            <a:pPr>
              <a:lnSpc>
                <a:spcPct val="90000"/>
              </a:lnSpc>
              <a:spcBef>
                <a:spcPct val="0"/>
              </a:spcBef>
            </a:pPr>
            <a:r>
              <a:rPr lang="en-US" sz="900" smtClean="0"/>
              <a:t>Forms are to be filled-in on-line.</a:t>
            </a:r>
          </a:p>
          <a:p>
            <a:pPr>
              <a:lnSpc>
                <a:spcPct val="90000"/>
              </a:lnSpc>
              <a:spcBef>
                <a:spcPct val="0"/>
              </a:spcBef>
            </a:pPr>
            <a:r>
              <a:rPr lang="en-US" sz="900" b="1" smtClean="0"/>
              <a:t>A2</a:t>
            </a:r>
            <a:r>
              <a:rPr lang="en-US" sz="900" smtClean="0"/>
              <a:t>: Info on host organizations (participants) – Associated partners do not have to fill in A2 forms.</a:t>
            </a:r>
          </a:p>
          <a:p>
            <a:pPr>
              <a:lnSpc>
                <a:spcPct val="90000"/>
              </a:lnSpc>
              <a:spcBef>
                <a:spcPct val="0"/>
              </a:spcBef>
            </a:pPr>
            <a:r>
              <a:rPr lang="en-US" sz="900" b="1" smtClean="0"/>
              <a:t>A5</a:t>
            </a:r>
            <a:r>
              <a:rPr lang="en-US" sz="900" smtClean="0"/>
              <a:t>: Info on associated partners (do not enter data on participants). Info to be entered by coordinator.</a:t>
            </a:r>
          </a:p>
          <a:p>
            <a:pPr>
              <a:lnSpc>
                <a:spcPct val="90000"/>
              </a:lnSpc>
            </a:pPr>
            <a:r>
              <a:rPr lang="en-US" sz="900" b="1" smtClean="0"/>
              <a:t>PIC</a:t>
            </a:r>
            <a:r>
              <a:rPr lang="en-US" sz="900" smtClean="0"/>
              <a:t>: The Participant Identification Code (PIC) enables organisations to take advantage of the Unique Registration Facility. Organisations who have received a PIC from the Commission are encouraged to use it when submitting proposals. By entering a PIC, parts of section A2 will be filled in automatically. An online tool to search for existing PICs and the related organisations is available at http://ec.europa.eu/research/participants/urf. Organisations not yet having a PIC are strongly encouraged to self-register (at http://ec.europa.eu/research/participants/urf) before submitting the proposal and insert in section A2 the temporary PIC received at the end of the self-registration.</a:t>
            </a:r>
          </a:p>
          <a:p>
            <a:pPr>
              <a:lnSpc>
                <a:spcPct val="90000"/>
              </a:lnSpc>
              <a:spcBef>
                <a:spcPct val="0"/>
              </a:spcBef>
            </a:pPr>
            <a:endParaRPr lang="en-US" sz="900" smtClean="0"/>
          </a:p>
          <a:p>
            <a:pPr>
              <a:lnSpc>
                <a:spcPct val="90000"/>
              </a:lnSpc>
              <a:spcBef>
                <a:spcPct val="0"/>
              </a:spcBef>
            </a:pPr>
            <a:r>
              <a:rPr lang="en-US" sz="900" b="1" u="sng" smtClean="0"/>
              <a:t>Part B</a:t>
            </a:r>
            <a:endParaRPr lang="en-US" sz="900" u="sng" smtClean="0"/>
          </a:p>
          <a:p>
            <a:pPr>
              <a:lnSpc>
                <a:spcPct val="90000"/>
              </a:lnSpc>
              <a:spcBef>
                <a:spcPct val="0"/>
              </a:spcBef>
            </a:pPr>
            <a:r>
              <a:rPr lang="en-US" sz="900" smtClean="0"/>
              <a:t>Template can be downloaded from EPSS. </a:t>
            </a:r>
          </a:p>
          <a:p>
            <a:pPr>
              <a:lnSpc>
                <a:spcPct val="90000"/>
              </a:lnSpc>
              <a:spcBef>
                <a:spcPct val="0"/>
              </a:spcBef>
            </a:pPr>
            <a:r>
              <a:rPr lang="en-US" sz="900" smtClean="0"/>
              <a:t>The Part B, when ready, has to be uploaded as a PDF file. </a:t>
            </a:r>
          </a:p>
          <a:p>
            <a:pPr>
              <a:lnSpc>
                <a:spcPct val="90000"/>
              </a:lnSpc>
              <a:spcBef>
                <a:spcPct val="0"/>
              </a:spcBef>
            </a:pPr>
            <a:r>
              <a:rPr lang="en-US" sz="900" smtClean="0"/>
              <a:t>No additional file can be uploaded.</a:t>
            </a:r>
          </a:p>
        </p:txBody>
      </p:sp>
      <p:sp>
        <p:nvSpPr>
          <p:cNvPr id="61443"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47812FCE-FE51-47CE-AF27-DABC0E19D1D7}" type="slidenum">
              <a:rPr lang="en-US" sz="1300" b="0" i="0">
                <a:solidFill>
                  <a:schemeClr val="tx1"/>
                </a:solidFill>
                <a:ea typeface="ＭＳ Ｐゴシック"/>
                <a:cs typeface="ＭＳ Ｐゴシック"/>
              </a:rPr>
              <a:pPr algn="r" defTabSz="958850" eaLnBrk="0" hangingPunct="0"/>
              <a:t>28</a:t>
            </a:fld>
            <a:endParaRPr lang="en-US" sz="1300" b="0" i="0">
              <a:solidFill>
                <a:schemeClr val="tx1"/>
              </a:solidFill>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Number Placeholder 6"/>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CF96FA3C-2ABD-44A2-A473-6CF0B48025BD}" type="slidenum">
              <a:rPr lang="en-US" sz="1300" b="0" i="0">
                <a:solidFill>
                  <a:schemeClr val="tx1"/>
                </a:solidFill>
                <a:ea typeface="ＭＳ Ｐゴシック"/>
                <a:cs typeface="ＭＳ Ｐゴシック"/>
              </a:rPr>
              <a:pPr algn="r" defTabSz="958850" eaLnBrk="0" hangingPunct="0"/>
              <a:t>29</a:t>
            </a:fld>
            <a:endParaRPr lang="en-US" sz="1300" b="0" i="0">
              <a:solidFill>
                <a:schemeClr val="tx1"/>
              </a:solidFill>
              <a:ea typeface="ＭＳ Ｐゴシック"/>
              <a:cs typeface="ＭＳ Ｐゴシック"/>
            </a:endParaRPr>
          </a:p>
        </p:txBody>
      </p:sp>
      <p:sp>
        <p:nvSpPr>
          <p:cNvPr id="69634" name="Slide Image Placeholder 1"/>
          <p:cNvSpPr>
            <a:spLocks noGrp="1" noRot="1" noChangeAspect="1" noTextEdit="1"/>
          </p:cNvSpPr>
          <p:nvPr>
            <p:ph type="sldImg"/>
          </p:nvPr>
        </p:nvSpPr>
        <p:spPr>
          <a:xfrm>
            <a:off x="914400" y="744538"/>
            <a:ext cx="4967288" cy="3725862"/>
          </a:xfrm>
          <a:ln/>
        </p:spPr>
      </p:sp>
      <p:sp>
        <p:nvSpPr>
          <p:cNvPr id="69635" name="Notes Placeholder 2"/>
          <p:cNvSpPr>
            <a:spLocks noGrp="1"/>
          </p:cNvSpPr>
          <p:nvPr>
            <p:ph type="body" idx="1"/>
          </p:nvPr>
        </p:nvSpPr>
        <p:spPr>
          <a:noFill/>
          <a:ln/>
        </p:spPr>
        <p:txBody>
          <a:bodyPr/>
          <a:lstStyle/>
          <a:p>
            <a:pPr>
              <a:spcBef>
                <a:spcPct val="0"/>
              </a:spcBef>
              <a:buFontTx/>
              <a:buChar char="•"/>
            </a:pPr>
            <a:r>
              <a:rPr lang="en-US" sz="900" b="1" smtClean="0"/>
              <a:t>Have you maximised your chances? </a:t>
            </a:r>
            <a:r>
              <a:rPr lang="en-US" sz="900" smtClean="0"/>
              <a:t>Please be aware that there will be strong competition (success rate typically below 10%). Therefore, edit your proposal carefully, strengthen or eliminate weak points. Put yourself in the place of an expert evaluator. </a:t>
            </a:r>
          </a:p>
          <a:p>
            <a:pPr>
              <a:spcBef>
                <a:spcPct val="0"/>
              </a:spcBef>
              <a:buFontTx/>
              <a:buChar char="•"/>
            </a:pPr>
            <a:r>
              <a:rPr lang="en-US" sz="900" b="1" smtClean="0"/>
              <a:t>Respect the structure </a:t>
            </a:r>
            <a:r>
              <a:rPr lang="en-US" sz="900" smtClean="0"/>
              <a:t>of the template and the guidance provided</a:t>
            </a:r>
          </a:p>
          <a:p>
            <a:pPr>
              <a:spcBef>
                <a:spcPct val="0"/>
              </a:spcBef>
              <a:buFontTx/>
              <a:buChar char="•"/>
            </a:pPr>
            <a:r>
              <a:rPr lang="en-US" sz="900" b="1" smtClean="0"/>
              <a:t>Less is more</a:t>
            </a:r>
            <a:r>
              <a:rPr lang="en-US" sz="900" smtClean="0"/>
              <a:t>: Proposals should be concise and precise. Evaluators have between 2.5 and 3 hours to read and assess each proposal – make it easy for them to find the relevant information.</a:t>
            </a:r>
          </a:p>
          <a:p>
            <a:pPr>
              <a:buFontTx/>
              <a:buChar char="•"/>
            </a:pPr>
            <a:r>
              <a:rPr lang="en-US" sz="900" b="1" smtClean="0"/>
              <a:t>Capacity of the host</a:t>
            </a:r>
            <a:r>
              <a:rPr lang="en-US" sz="900" smtClean="0"/>
              <a:t>: </a:t>
            </a:r>
            <a:r>
              <a:rPr lang="en-GB" sz="900" smtClean="0"/>
              <a:t>expert evaluators will carefully consider the requested number of researcher months in the light of the capacities of the host. </a:t>
            </a:r>
          </a:p>
          <a:p>
            <a:pPr>
              <a:buFontTx/>
              <a:buChar char="•"/>
            </a:pPr>
            <a:r>
              <a:rPr lang="en-GB" sz="900" b="1" smtClean="0"/>
              <a:t>Letters of commitment</a:t>
            </a:r>
            <a:r>
              <a:rPr lang="en-GB" sz="900" smtClean="0"/>
              <a:t>: Associated partners must include a letter of commitment in the proposal to demonstrate their real and active participation in the proposed network. The experts will be instructed to disregard the contribution of any associated partners for which no such evidence of commitment is submitted. Letters should be included directly in the Part B PDF file (shall be visible directly in the file - no hidden embedded file). </a:t>
            </a:r>
          </a:p>
          <a:p>
            <a:pPr>
              <a:buFontTx/>
              <a:buChar char="•"/>
            </a:pPr>
            <a:r>
              <a:rPr lang="en-US" sz="900" b="1" smtClean="0"/>
              <a:t>Arrange for your draft to be evaluated by experienced colleagues</a:t>
            </a:r>
            <a:r>
              <a:rPr lang="en-US" sz="900" smtClean="0"/>
              <a:t>, use their advice to improve it before submission.</a:t>
            </a:r>
          </a:p>
        </p:txBody>
      </p:sp>
      <p:sp>
        <p:nvSpPr>
          <p:cNvPr id="69636"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3619B18D-49E7-4F01-8E6B-D88D002D3F3F}" type="slidenum">
              <a:rPr lang="en-US" sz="1300" b="0" i="0">
                <a:solidFill>
                  <a:schemeClr val="tx1"/>
                </a:solidFill>
                <a:ea typeface="ＭＳ Ｐゴシック"/>
                <a:cs typeface="ＭＳ Ｐゴシック"/>
              </a:rPr>
              <a:pPr algn="r" defTabSz="958850" eaLnBrk="0" hangingPunct="0"/>
              <a:t>29</a:t>
            </a:fld>
            <a:endParaRPr lang="en-US" sz="1300" b="0" i="0">
              <a:solidFill>
                <a:schemeClr val="tx1"/>
              </a:solidFill>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6"/>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6C661487-82BE-4C23-B068-8ED683745E01}" type="slidenum">
              <a:rPr lang="en-US" sz="1300" b="0" i="0">
                <a:solidFill>
                  <a:schemeClr val="tx1"/>
                </a:solidFill>
                <a:ea typeface="ＭＳ Ｐゴシック"/>
                <a:cs typeface="ＭＳ Ｐゴシック"/>
              </a:rPr>
              <a:pPr algn="r" defTabSz="958850" eaLnBrk="0" hangingPunct="0"/>
              <a:t>30</a:t>
            </a:fld>
            <a:endParaRPr lang="en-US" sz="1300" b="0" i="0">
              <a:solidFill>
                <a:schemeClr val="tx1"/>
              </a:solidFill>
              <a:ea typeface="ＭＳ Ｐゴシック"/>
              <a:cs typeface="ＭＳ Ｐゴシック"/>
            </a:endParaRPr>
          </a:p>
        </p:txBody>
      </p:sp>
      <p:sp>
        <p:nvSpPr>
          <p:cNvPr id="71682" name="Slide Image Placeholder 1"/>
          <p:cNvSpPr>
            <a:spLocks noGrp="1" noRot="1" noChangeAspect="1" noTextEdit="1"/>
          </p:cNvSpPr>
          <p:nvPr>
            <p:ph type="sldImg"/>
          </p:nvPr>
        </p:nvSpPr>
        <p:spPr>
          <a:xfrm>
            <a:off x="914400" y="744538"/>
            <a:ext cx="4967288" cy="3725862"/>
          </a:xfrm>
          <a:ln/>
        </p:spPr>
      </p:sp>
      <p:sp>
        <p:nvSpPr>
          <p:cNvPr id="71683" name="Notes Placeholder 2"/>
          <p:cNvSpPr>
            <a:spLocks noGrp="1"/>
          </p:cNvSpPr>
          <p:nvPr>
            <p:ph type="body" idx="1"/>
          </p:nvPr>
        </p:nvSpPr>
        <p:spPr>
          <a:noFill/>
          <a:ln/>
        </p:spPr>
        <p:txBody>
          <a:bodyPr/>
          <a:lstStyle/>
          <a:p>
            <a:pPr>
              <a:spcBef>
                <a:spcPct val="0"/>
              </a:spcBef>
            </a:pPr>
            <a:endParaRPr lang="en-US" sz="900" smtClean="0"/>
          </a:p>
        </p:txBody>
      </p:sp>
      <p:sp>
        <p:nvSpPr>
          <p:cNvPr id="71684"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E39C05B4-6A1E-4E81-B9B2-E7DDD7EBFDE7}" type="slidenum">
              <a:rPr lang="en-US" sz="1300" b="0" i="0">
                <a:solidFill>
                  <a:schemeClr val="tx1"/>
                </a:solidFill>
                <a:ea typeface="ＭＳ Ｐゴシック"/>
                <a:cs typeface="ＭＳ Ｐゴシック"/>
              </a:rPr>
              <a:pPr algn="r" defTabSz="958850" eaLnBrk="0" hangingPunct="0"/>
              <a:t>30</a:t>
            </a:fld>
            <a:endParaRPr lang="en-US" sz="1300" b="0" i="0">
              <a:solidFill>
                <a:schemeClr val="tx1"/>
              </a:solidFill>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6"/>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BCEAF95F-DDA8-4E72-91AC-BD30DD7729DC}" type="slidenum">
              <a:rPr lang="en-US" sz="1300" b="0" i="0">
                <a:solidFill>
                  <a:schemeClr val="tx1"/>
                </a:solidFill>
                <a:ea typeface="ＭＳ Ｐゴシック"/>
                <a:cs typeface="ＭＳ Ｐゴシック"/>
              </a:rPr>
              <a:pPr algn="r" defTabSz="958850" eaLnBrk="0" hangingPunct="0"/>
              <a:t>31</a:t>
            </a:fld>
            <a:endParaRPr lang="en-US" sz="1300" b="0" i="0">
              <a:solidFill>
                <a:schemeClr val="tx1"/>
              </a:solidFill>
              <a:ea typeface="ＭＳ Ｐゴシック"/>
              <a:cs typeface="ＭＳ Ｐゴシック"/>
            </a:endParaRPr>
          </a:p>
        </p:txBody>
      </p:sp>
      <p:sp>
        <p:nvSpPr>
          <p:cNvPr id="75778" name="Slide Image Placeholder 1"/>
          <p:cNvSpPr>
            <a:spLocks noGrp="1" noRot="1" noChangeAspect="1" noTextEdit="1"/>
          </p:cNvSpPr>
          <p:nvPr>
            <p:ph type="sldImg"/>
          </p:nvPr>
        </p:nvSpPr>
        <p:spPr>
          <a:xfrm>
            <a:off x="914400" y="744538"/>
            <a:ext cx="4967288" cy="3725862"/>
          </a:xfrm>
          <a:ln/>
        </p:spPr>
      </p:sp>
      <p:sp>
        <p:nvSpPr>
          <p:cNvPr id="75779" name="Notes Placeholder 2"/>
          <p:cNvSpPr>
            <a:spLocks noGrp="1"/>
          </p:cNvSpPr>
          <p:nvPr>
            <p:ph type="body" idx="1"/>
          </p:nvPr>
        </p:nvSpPr>
        <p:spPr>
          <a:noFill/>
          <a:ln/>
        </p:spPr>
        <p:txBody>
          <a:bodyPr/>
          <a:lstStyle/>
          <a:p>
            <a:r>
              <a:rPr lang="en-GB" sz="900" b="1" u="sng" smtClean="0"/>
              <a:t>Commission's FP7 Enquiry service</a:t>
            </a:r>
            <a:r>
              <a:rPr lang="en-GB" sz="900" b="1" smtClean="0"/>
              <a:t> </a:t>
            </a:r>
            <a:r>
              <a:rPr lang="en-GB" sz="900" smtClean="0"/>
              <a:t>For questions about European research in general or the EU Research Framework Programmes</a:t>
            </a:r>
          </a:p>
          <a:p>
            <a:r>
              <a:rPr lang="en-GB" sz="900" b="1" u="sng" smtClean="0"/>
              <a:t>NCPs</a:t>
            </a:r>
            <a:r>
              <a:rPr lang="en-GB" sz="900" smtClean="0"/>
              <a:t> Provide tailored advice and support to organisations preparing proposals.</a:t>
            </a:r>
          </a:p>
          <a:p>
            <a:r>
              <a:rPr lang="en-GB" sz="900" b="1" u="sng" smtClean="0">
                <a:solidFill>
                  <a:srgbClr val="993366"/>
                </a:solidFill>
              </a:rPr>
              <a:t>Partner Search</a:t>
            </a:r>
            <a:r>
              <a:rPr lang="en-GB" sz="900" b="1" smtClean="0">
                <a:solidFill>
                  <a:srgbClr val="993366"/>
                </a:solidFill>
              </a:rPr>
              <a:t> </a:t>
            </a:r>
            <a:r>
              <a:rPr lang="en-GB" sz="900" smtClean="0">
                <a:solidFill>
                  <a:srgbClr val="993366"/>
                </a:solidFill>
              </a:rPr>
              <a:t>Service from CORDIS to help identifying partners for a consortium</a:t>
            </a:r>
            <a:endParaRPr lang="en-GB" sz="900" smtClean="0"/>
          </a:p>
          <a:p>
            <a:r>
              <a:rPr lang="en-GB" sz="900" b="1" smtClean="0">
                <a:hlinkClick r:id="rId3"/>
              </a:rPr>
              <a:t>European IPR Helpdesk</a:t>
            </a:r>
            <a:r>
              <a:rPr lang="en-GB" sz="900" smtClean="0"/>
              <a:t> Provides tailor-made assistance on Intellectual Property (IP) issues free of charge to current and potential beneficiaries of EU-funded projects, focusing on Research and Technical Development (RTD) and Competitiveness and Innovation Programmes (CIP).</a:t>
            </a:r>
            <a:br>
              <a:rPr lang="en-GB" sz="900" smtClean="0"/>
            </a:br>
            <a:r>
              <a:rPr lang="en-GB" sz="900" b="1" u="sng" smtClean="0"/>
              <a:t>eFP7 Help Desk</a:t>
            </a:r>
            <a:r>
              <a:rPr lang="en-GB" sz="900" b="1" smtClean="0"/>
              <a:t> </a:t>
            </a:r>
            <a:r>
              <a:rPr lang="en-GB" sz="900" smtClean="0"/>
              <a:t>Provides technical help on the Participant Portal.</a:t>
            </a:r>
          </a:p>
          <a:p>
            <a:r>
              <a:rPr lang="en-GB" sz="900" b="1" u="sng" smtClean="0"/>
              <a:t>EPSS Help Desk</a:t>
            </a:r>
            <a:r>
              <a:rPr lang="en-GB" sz="900" smtClean="0"/>
              <a:t> Provides technical help for any problem with the EPSS</a:t>
            </a:r>
          </a:p>
          <a:p>
            <a:r>
              <a:rPr lang="en-GB" sz="900" b="1" u="sng" smtClean="0">
                <a:solidFill>
                  <a:srgbClr val="993366"/>
                </a:solidFill>
              </a:rPr>
              <a:t>Additional Documents and Guidance</a:t>
            </a:r>
            <a:endParaRPr lang="en-GB" sz="900" u="sng" smtClean="0"/>
          </a:p>
          <a:p>
            <a:r>
              <a:rPr lang="en-GB" sz="900" b="1" smtClean="0"/>
              <a:t>FP7 Legal basis documents generally applicable </a:t>
            </a:r>
            <a:r>
              <a:rPr lang="en-GB" sz="900" smtClean="0"/>
              <a:t>(• Decision on the Framework Programme • Rules for Participation • Specific Programmes • Work Programmes) / </a:t>
            </a:r>
            <a:r>
              <a:rPr lang="en-GB" sz="900" b="1" smtClean="0"/>
              <a:t>Legal documents for implementation </a:t>
            </a:r>
            <a:r>
              <a:rPr lang="en-GB" sz="900" smtClean="0"/>
              <a:t>(• Rules for submission of proposals and their related evaluation, selection and award procedures • Standard model grant agreement • Rules on verification of existence, legal status, operational and financial capacity) / </a:t>
            </a:r>
            <a:r>
              <a:rPr lang="en-GB" sz="900" b="1" smtClean="0"/>
              <a:t>Guidance documents (</a:t>
            </a:r>
            <a:r>
              <a:rPr lang="en-GB" sz="900" smtClean="0"/>
              <a:t>• Guidance Notes on Audit Certification • Guide for Beneficiaries • Guide to Financial Issues • Guide to IPR • Checklist for the Consortium Agreement • Negotiation Guidance Notes and Templates for Description of Work) / </a:t>
            </a:r>
            <a:r>
              <a:rPr lang="en-GB" sz="900" b="1" smtClean="0"/>
              <a:t>Other supporting information (</a:t>
            </a:r>
            <a:r>
              <a:rPr lang="en-GB" sz="900" smtClean="0"/>
              <a:t>• Brochure “The FP7 in Brief” • European Charter for Researchers and the Code of Conduct for their Recruitment • International cooperation • Risk Sharing Financing Facility and the European Investment Bank) / </a:t>
            </a:r>
            <a:r>
              <a:rPr lang="en-GB" sz="900" b="1" smtClean="0"/>
              <a:t>Ethics Review (</a:t>
            </a:r>
            <a:r>
              <a:rPr lang="en-GB" sz="900" smtClean="0"/>
              <a:t>• Ethics check list • Supporting documents)</a:t>
            </a:r>
          </a:p>
          <a:p>
            <a:endParaRPr lang="en-GB" sz="900" smtClean="0"/>
          </a:p>
        </p:txBody>
      </p:sp>
      <p:sp>
        <p:nvSpPr>
          <p:cNvPr id="75780"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F0A7684F-D594-420D-990D-C575C84449F5}" type="slidenum">
              <a:rPr lang="en-US" sz="1300" b="0" i="0">
                <a:solidFill>
                  <a:schemeClr val="tx1"/>
                </a:solidFill>
                <a:ea typeface="ＭＳ Ｐゴシック"/>
                <a:cs typeface="ＭＳ Ｐゴシック"/>
              </a:rPr>
              <a:pPr algn="r" defTabSz="958850" eaLnBrk="0" hangingPunct="0"/>
              <a:t>31</a:t>
            </a:fld>
            <a:endParaRPr lang="en-US" sz="1300" b="0" i="0">
              <a:solidFill>
                <a:schemeClr val="tx1"/>
              </a:solidFill>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p:spPr>
        <p:txBody>
          <a:bodyPr/>
          <a:lstStyle/>
          <a:p>
            <a:pPr eaLnBrk="1" hangingPunct="1">
              <a:spcBef>
                <a:spcPct val="0"/>
              </a:spcBef>
            </a:pPr>
            <a:endParaRPr lang="en-US" smtClean="0"/>
          </a:p>
        </p:txBody>
      </p:sp>
      <p:sp>
        <p:nvSpPr>
          <p:cNvPr id="79875" name="Slide Number Placeholder 3"/>
          <p:cNvSpPr txBox="1">
            <a:spLocks noGrp="1"/>
          </p:cNvSpPr>
          <p:nvPr/>
        </p:nvSpPr>
        <p:spPr bwMode="auto">
          <a:xfrm>
            <a:off x="3848100" y="9432925"/>
            <a:ext cx="2944813" cy="496888"/>
          </a:xfrm>
          <a:prstGeom prst="rect">
            <a:avLst/>
          </a:prstGeom>
          <a:noFill/>
          <a:ln w="9525">
            <a:noFill/>
            <a:miter lim="800000"/>
            <a:headEnd/>
            <a:tailEnd/>
          </a:ln>
        </p:spPr>
        <p:txBody>
          <a:bodyPr lIns="95939" tIns="47969" rIns="95939" bIns="47969" anchor="b"/>
          <a:lstStyle/>
          <a:p>
            <a:pPr algn="r" defTabSz="958850" eaLnBrk="0" hangingPunct="0"/>
            <a:fld id="{498E8508-BB80-4A1D-8F79-E4BBE42B2870}" type="slidenum">
              <a:rPr lang="en-US" sz="1300" b="0" i="0">
                <a:solidFill>
                  <a:schemeClr val="tx1"/>
                </a:solidFill>
                <a:ea typeface="ＭＳ Ｐゴシック"/>
                <a:cs typeface="ＭＳ Ｐゴシック"/>
              </a:rPr>
              <a:pPr algn="r" defTabSz="958850" eaLnBrk="0" hangingPunct="0"/>
              <a:t>32</a:t>
            </a:fld>
            <a:endParaRPr lang="en-US" sz="1300" b="0" i="0">
              <a:solidFill>
                <a:schemeClr val="tx1"/>
              </a:solidFill>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xfrm>
            <a:off x="914400" y="744538"/>
            <a:ext cx="4967288" cy="3725862"/>
          </a:xfrm>
          <a:ln/>
        </p:spPr>
      </p:sp>
      <p:sp>
        <p:nvSpPr>
          <p:cNvPr id="57346" name="Notes Placeholder 2"/>
          <p:cNvSpPr>
            <a:spLocks noGrp="1"/>
          </p:cNvSpPr>
          <p:nvPr>
            <p:ph type="body" idx="1"/>
          </p:nvPr>
        </p:nvSpPr>
        <p:spPr>
          <a:noFill/>
          <a:ln/>
        </p:spPr>
        <p:txBody>
          <a:bodyPr/>
          <a:lstStyle/>
          <a:p>
            <a:pPr>
              <a:spcBef>
                <a:spcPct val="0"/>
              </a:spcBef>
            </a:pPr>
            <a:r>
              <a:rPr lang="en-US" sz="900" b="1" u="sng" smtClean="0"/>
              <a:t>Budget</a:t>
            </a:r>
          </a:p>
          <a:p>
            <a:pPr>
              <a:spcBef>
                <a:spcPct val="0"/>
              </a:spcBef>
            </a:pPr>
            <a:r>
              <a:rPr lang="en-US" sz="900" b="1" smtClean="0"/>
              <a:t>No predefined budget allocation</a:t>
            </a:r>
            <a:r>
              <a:rPr lang="en-US" sz="900" smtClean="0"/>
              <a:t> among panels. As a general rule the call budget will be distributed between the panels based on the proportion of eligible proposals received in each panel (except for the EID pilot scheme where a specific budget of EUR 20 million is provided for).</a:t>
            </a:r>
          </a:p>
          <a:p>
            <a:pPr>
              <a:spcBef>
                <a:spcPct val="0"/>
              </a:spcBef>
            </a:pPr>
            <a:endParaRPr lang="en-US" sz="900" smtClean="0"/>
          </a:p>
          <a:p>
            <a:pPr>
              <a:spcBef>
                <a:spcPct val="0"/>
              </a:spcBef>
            </a:pPr>
            <a:r>
              <a:rPr lang="en-US" sz="900" b="1" u="sng" smtClean="0"/>
              <a:t>Timetable</a:t>
            </a:r>
          </a:p>
          <a:p>
            <a:pPr>
              <a:spcBef>
                <a:spcPct val="0"/>
              </a:spcBef>
            </a:pPr>
            <a:r>
              <a:rPr lang="en-US" sz="900" b="1" smtClean="0"/>
              <a:t>Call deadline</a:t>
            </a:r>
            <a:r>
              <a:rPr lang="en-US" sz="900" smtClean="0"/>
              <a:t> will be absolutely final and strictly enforced.</a:t>
            </a:r>
          </a:p>
          <a:p>
            <a:pPr>
              <a:spcBef>
                <a:spcPct val="0"/>
              </a:spcBef>
            </a:pPr>
            <a:endParaRPr lang="en-US" sz="900" smtClean="0"/>
          </a:p>
          <a:p>
            <a:r>
              <a:rPr lang="en-US" sz="900" b="1" u="sng" smtClean="0"/>
              <a:t>Topics of the project</a:t>
            </a:r>
          </a:p>
          <a:p>
            <a:r>
              <a:rPr lang="en-US" sz="900" smtClean="0"/>
              <a:t>All Marie Curie actions have </a:t>
            </a:r>
            <a:r>
              <a:rPr lang="en-US" sz="900" b="1" smtClean="0"/>
              <a:t>a bottom-up approach</a:t>
            </a:r>
            <a:r>
              <a:rPr lang="en-US" sz="900" smtClean="0"/>
              <a:t>, i.e. research fields are chosen freely by the applicants. All domains of research and technological development addressed under the EU Treaty are eligible for funding (except areas of research covered by the EURATOM Treaty).</a:t>
            </a:r>
          </a:p>
        </p:txBody>
      </p:sp>
      <p:sp>
        <p:nvSpPr>
          <p:cNvPr id="57347"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9E5DF400-30C7-4893-8E30-67997D7D1BD0}" type="slidenum">
              <a:rPr lang="en-US" sz="1300" b="0" i="0">
                <a:solidFill>
                  <a:schemeClr val="tx1"/>
                </a:solidFill>
                <a:ea typeface="ＭＳ Ｐゴシック"/>
                <a:cs typeface="ＭＳ Ｐゴシック"/>
              </a:rPr>
              <a:pPr algn="r" defTabSz="958850" eaLnBrk="0" hangingPunct="0"/>
              <a:t>8</a:t>
            </a:fld>
            <a:endParaRPr lang="en-US" sz="1300" b="0" i="0">
              <a:solidFill>
                <a:schemeClr val="tx1"/>
              </a:solidFill>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xfrm>
            <a:off x="914400" y="744538"/>
            <a:ext cx="4967288" cy="3725862"/>
          </a:xfrm>
          <a:ln/>
        </p:spPr>
      </p:sp>
      <p:sp>
        <p:nvSpPr>
          <p:cNvPr id="40962" name="Notes Placeholder 2"/>
          <p:cNvSpPr>
            <a:spLocks noGrp="1"/>
          </p:cNvSpPr>
          <p:nvPr>
            <p:ph type="body" idx="1"/>
          </p:nvPr>
        </p:nvSpPr>
        <p:spPr>
          <a:noFill/>
          <a:ln/>
        </p:spPr>
        <p:txBody>
          <a:bodyPr/>
          <a:lstStyle/>
          <a:p>
            <a:r>
              <a:rPr lang="en-GB" sz="800" b="1" u="sng" smtClean="0"/>
              <a:t>Participants (level 1):</a:t>
            </a:r>
          </a:p>
          <a:p>
            <a:r>
              <a:rPr lang="en-GB" sz="800" smtClean="0"/>
              <a:t>Participants are organisations that are full partners of a network. They contribute directly to the implementation of the joint training programme of the network by recruiting and employing eligible researchers, by providing specialised research and transferable skills training, as well as secondment opportunities. Full network partners are signatories to the grant agreement, receive funding, and take complete responsibility for executing the proposed training programme.</a:t>
            </a:r>
          </a:p>
          <a:p>
            <a:r>
              <a:rPr lang="en-GB" sz="800" b="1" u="sng" smtClean="0"/>
              <a:t>Associated Partners (level 2):</a:t>
            </a:r>
          </a:p>
          <a:p>
            <a:r>
              <a:rPr lang="en-GB" sz="800" smtClean="0"/>
              <a:t>Associated partners do not recruit any researchers, but provide research and transferable skills training and/or secondment opportunities. Associate partnership is open to both public and private sector organisations, located in any country. They are not signatories to the grant agreement. However, each associated partner must include a letter of commitment in the proposal to demonstrate their real and active participation in the network. The role of associated partners should be clearly described in the proposal.</a:t>
            </a:r>
          </a:p>
          <a:p>
            <a:r>
              <a:rPr lang="en-GB" sz="800" b="1" smtClean="0"/>
              <a:t>Associated partners cannot directly claim any costs for the project. Instead, they would need to invoice full network partners for costs related to the activities in the research training programme</a:t>
            </a:r>
            <a:r>
              <a:rPr lang="en-GB" sz="800" smtClean="0"/>
              <a:t>. </a:t>
            </a:r>
          </a:p>
          <a:p>
            <a:r>
              <a:rPr lang="en-GB" sz="800" smtClean="0"/>
              <a:t>All partners (level 1 and level 2) participate in dedicated network activities as well as in the supervisory board. </a:t>
            </a:r>
          </a:p>
          <a:p>
            <a:r>
              <a:rPr lang="en-GB" sz="800" smtClean="0"/>
              <a:t>Both public and private sector organisations can take part in an ITN either as a participant or as an associated partner.</a:t>
            </a:r>
          </a:p>
          <a:p>
            <a:endParaRPr lang="en-GB" sz="800" smtClean="0"/>
          </a:p>
          <a:p>
            <a:r>
              <a:rPr lang="en-GB" sz="800" b="1" u="sng" smtClean="0"/>
              <a:t>Eligible Organisations (p. 8 GFA)</a:t>
            </a:r>
          </a:p>
          <a:p>
            <a:r>
              <a:rPr lang="en-GB" sz="800" smtClean="0"/>
              <a:t>Many different types of organisation can take part in an ITN:</a:t>
            </a:r>
          </a:p>
          <a:p>
            <a:r>
              <a:rPr lang="en-GB" sz="800" smtClean="0"/>
              <a:t>• Public or private organisations (e.g. universities, research centres etc.);</a:t>
            </a:r>
          </a:p>
          <a:p>
            <a:r>
              <a:rPr lang="en-GB" sz="800" smtClean="0"/>
              <a:t>• Commercial enterprises, especially those of small and medium size (SMEs);</a:t>
            </a:r>
          </a:p>
          <a:p>
            <a:r>
              <a:rPr lang="en-GB" sz="800" smtClean="0"/>
              <a:t>• Non-profit or charitable organisations (e.g. NGOs, trusts, etc.);</a:t>
            </a:r>
          </a:p>
          <a:p>
            <a:r>
              <a:rPr lang="en-GB" sz="800" smtClean="0"/>
              <a:t>• International European interest organisations (e.g. CERN, EMBL, etc.);</a:t>
            </a:r>
          </a:p>
          <a:p>
            <a:r>
              <a:rPr lang="en-GB" sz="800" smtClean="0"/>
              <a:t>• The Joint Research Centre of the European Commission;</a:t>
            </a:r>
          </a:p>
          <a:p>
            <a:r>
              <a:rPr lang="en-GB" sz="800" smtClean="0"/>
              <a:t>• International organisations (e.g. WHO, UNESCO, etc) (funding subject to certain conditions – see below).</a:t>
            </a:r>
          </a:p>
          <a:p>
            <a:r>
              <a:rPr lang="en-GB" sz="800" smtClean="0"/>
              <a:t>Definitions for some of the above categories of organisation are provided in the Rules for Participation for FP7 (http://cordis.europa.eu/fp7/find-doc_en.html).</a:t>
            </a:r>
          </a:p>
        </p:txBody>
      </p:sp>
      <p:sp>
        <p:nvSpPr>
          <p:cNvPr id="40963"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8463E527-A1BC-4885-9123-1F3AEB8A3573}" type="slidenum">
              <a:rPr lang="en-US" sz="1300" b="0" i="0">
                <a:solidFill>
                  <a:schemeClr val="tx1"/>
                </a:solidFill>
                <a:ea typeface="ＭＳ Ｐゴシック"/>
                <a:cs typeface="ＭＳ Ｐゴシック"/>
              </a:rPr>
              <a:pPr algn="r" defTabSz="958850" eaLnBrk="0" hangingPunct="0"/>
              <a:t>9</a:t>
            </a:fld>
            <a:endParaRPr lang="en-US" sz="1300" b="0" i="0">
              <a:solidFill>
                <a:schemeClr val="tx1"/>
              </a:solidFill>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a:xfrm>
            <a:off x="914400" y="744538"/>
            <a:ext cx="4967288" cy="3725862"/>
          </a:xfrm>
          <a:ln/>
        </p:spPr>
      </p:sp>
      <p:sp>
        <p:nvSpPr>
          <p:cNvPr id="43010" name="Notes Placeholder 2"/>
          <p:cNvSpPr>
            <a:spLocks noGrp="1"/>
          </p:cNvSpPr>
          <p:nvPr>
            <p:ph type="body" idx="1"/>
          </p:nvPr>
        </p:nvSpPr>
        <p:spPr>
          <a:noFill/>
          <a:ln/>
        </p:spPr>
        <p:txBody>
          <a:bodyPr/>
          <a:lstStyle/>
          <a:p>
            <a:r>
              <a:rPr lang="en-GB" sz="800" b="1" u="sng" smtClean="0"/>
              <a:t>Researchers</a:t>
            </a:r>
          </a:p>
          <a:p>
            <a:r>
              <a:rPr lang="en-GB" sz="800" smtClean="0"/>
              <a:t>Can be of</a:t>
            </a:r>
            <a:r>
              <a:rPr lang="en-GB" sz="800" b="1" smtClean="0"/>
              <a:t> any nationality</a:t>
            </a:r>
            <a:r>
              <a:rPr lang="en-GB" sz="800" smtClean="0"/>
              <a:t>. </a:t>
            </a:r>
          </a:p>
          <a:p>
            <a:r>
              <a:rPr lang="en-GB" sz="800" smtClean="0"/>
              <a:t>They are required to undertake </a:t>
            </a:r>
            <a:r>
              <a:rPr lang="en-GB" sz="800" b="1" smtClean="0"/>
              <a:t>trans-national mobility </a:t>
            </a:r>
            <a:r>
              <a:rPr lang="en-GB" sz="800" smtClean="0"/>
              <a:t>(i.e. move from one country to another) when taking up their appointment. One general rule applies to the appointment of researchers: At the time of recruitment by the host organisation, researchers must not have resided or carried out their main activity (work, studies, etc) in the country of their host organisation for more than 12 months in the 3 years immediately prior to the reference date.</a:t>
            </a:r>
          </a:p>
          <a:p>
            <a:pPr>
              <a:spcBef>
                <a:spcPct val="0"/>
              </a:spcBef>
            </a:pPr>
            <a:endParaRPr lang="en-US" sz="800" smtClean="0"/>
          </a:p>
        </p:txBody>
      </p:sp>
      <p:sp>
        <p:nvSpPr>
          <p:cNvPr id="43011"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F4E3A837-9C6F-491A-B047-BCA1509C7CDC}" type="slidenum">
              <a:rPr lang="en-US" sz="1300" b="0" i="0">
                <a:solidFill>
                  <a:schemeClr val="tx1"/>
                </a:solidFill>
                <a:ea typeface="ＭＳ Ｐゴシック"/>
                <a:cs typeface="ＭＳ Ｐゴシック"/>
              </a:rPr>
              <a:pPr algn="r" defTabSz="958850" eaLnBrk="0" hangingPunct="0"/>
              <a:t>10</a:t>
            </a:fld>
            <a:endParaRPr lang="en-US" sz="1300" b="0" i="0">
              <a:solidFill>
                <a:schemeClr val="tx1"/>
              </a:solidFill>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a:xfrm>
            <a:off x="914400" y="744538"/>
            <a:ext cx="4967288" cy="3725862"/>
          </a:xfrm>
          <a:ln/>
        </p:spPr>
      </p:sp>
      <p:sp>
        <p:nvSpPr>
          <p:cNvPr id="45058" name="Notes Placeholder 2"/>
          <p:cNvSpPr>
            <a:spLocks noGrp="1"/>
          </p:cNvSpPr>
          <p:nvPr>
            <p:ph type="body" idx="1"/>
          </p:nvPr>
        </p:nvSpPr>
        <p:spPr>
          <a:noFill/>
          <a:ln/>
        </p:spPr>
        <p:txBody>
          <a:bodyPr/>
          <a:lstStyle/>
          <a:p>
            <a:pPr>
              <a:spcBef>
                <a:spcPct val="0"/>
              </a:spcBef>
            </a:pPr>
            <a:r>
              <a:rPr lang="en-US" sz="900" b="1" smtClean="0"/>
              <a:t>New implementation modes: </a:t>
            </a:r>
            <a:r>
              <a:rPr lang="en-US" sz="900" smtClean="0"/>
              <a:t>In 2011, the ITN were implemented as Multi or Mono ITNs. The 2012 Work Programme introduces changes: Multi-ITNs will remain, but Mono-ITNs will be transformed into the Innovative Doctoral Programme (</a:t>
            </a:r>
            <a:r>
              <a:rPr lang="en-US" sz="900" b="1" smtClean="0"/>
              <a:t>IDP</a:t>
            </a:r>
            <a:r>
              <a:rPr lang="en-US" sz="900" smtClean="0"/>
              <a:t>) and a pilot action called European Industrial Doctorates (</a:t>
            </a:r>
            <a:r>
              <a:rPr lang="en-US" sz="900" b="1" smtClean="0"/>
              <a:t>EID</a:t>
            </a:r>
            <a:r>
              <a:rPr lang="en-US" sz="900" smtClean="0"/>
              <a:t>) will be launched.</a:t>
            </a:r>
          </a:p>
          <a:p>
            <a:pPr>
              <a:spcBef>
                <a:spcPct val="0"/>
              </a:spcBef>
            </a:pPr>
            <a:endParaRPr lang="en-US" sz="900" smtClean="0"/>
          </a:p>
          <a:p>
            <a:r>
              <a:rPr lang="en-US" sz="900" b="1" smtClean="0"/>
              <a:t>- - -</a:t>
            </a:r>
          </a:p>
          <a:p>
            <a:r>
              <a:rPr lang="en-US" sz="900" b="1" u="sng" smtClean="0"/>
              <a:t>Multi-ITNs</a:t>
            </a:r>
            <a:r>
              <a:rPr lang="en-US" sz="900" b="1" smtClean="0"/>
              <a:t> </a:t>
            </a:r>
          </a:p>
          <a:p>
            <a:r>
              <a:rPr lang="en-US" sz="900" smtClean="0"/>
              <a:t>Composed of </a:t>
            </a:r>
            <a:r>
              <a:rPr lang="en-US" sz="900" b="1" smtClean="0"/>
              <a:t>at least three participants </a:t>
            </a:r>
            <a:r>
              <a:rPr lang="en-US" sz="900" smtClean="0"/>
              <a:t>(e.g. universities, public or private non-commercial research centres, large enterprises, SMEs, non-profit or charitable organisations, etc) established in </a:t>
            </a:r>
            <a:r>
              <a:rPr lang="en-US" sz="900" b="1" smtClean="0"/>
              <a:t>at least three different Member States or Associated Countries</a:t>
            </a:r>
            <a:r>
              <a:rPr lang="en-US" sz="900" smtClean="0"/>
              <a:t>. </a:t>
            </a:r>
          </a:p>
          <a:p>
            <a:r>
              <a:rPr lang="en-US" sz="900" smtClean="0"/>
              <a:t>Above this minimum, the participation of </a:t>
            </a:r>
            <a:r>
              <a:rPr lang="en-US" sz="900" i="1" smtClean="0"/>
              <a:t>Other Third Countries </a:t>
            </a:r>
            <a:r>
              <a:rPr lang="en-US" sz="900" smtClean="0"/>
              <a:t>and of international organisations is provided for under the conditions set out in the FP7 Rules for Participation. (Participation open to </a:t>
            </a:r>
            <a:r>
              <a:rPr lang="en-US" sz="900" b="1" smtClean="0"/>
              <a:t>ICPCs</a:t>
            </a:r>
            <a:r>
              <a:rPr lang="en-US" sz="900" smtClean="0"/>
              <a:t> and also to </a:t>
            </a:r>
            <a:r>
              <a:rPr lang="en-US" sz="900" b="1" smtClean="0"/>
              <a:t>non-ICPCs </a:t>
            </a:r>
            <a:r>
              <a:rPr lang="en-US" sz="900" smtClean="0"/>
              <a:t>but only where essential to achieve aims of the project)</a:t>
            </a:r>
          </a:p>
          <a:p>
            <a:endParaRPr lang="en-US" sz="900" smtClean="0"/>
          </a:p>
          <a:p>
            <a:r>
              <a:rPr lang="en-US" sz="900" b="1" u="sng" smtClean="0"/>
              <a:t>Limit 500 researcher months</a:t>
            </a:r>
          </a:p>
          <a:p>
            <a:r>
              <a:rPr lang="en-US" sz="900" smtClean="0"/>
              <a:t>For management reasons (beyond that size, the experience shows network may be more difficult to manage)</a:t>
            </a:r>
          </a:p>
          <a:p>
            <a:r>
              <a:rPr lang="en-US" sz="900" smtClean="0"/>
              <a:t>This cap will allow funding more projects per panel – the situation where one big project would use up a significant share of the available panel budget will be avoided.</a:t>
            </a:r>
          </a:p>
          <a:p>
            <a:r>
              <a:rPr lang="en-US" sz="900" smtClean="0"/>
              <a:t>Typical budget for 500 researcher months: 3.5 – 4 M€ </a:t>
            </a:r>
          </a:p>
          <a:p>
            <a:endParaRPr lang="en-US" sz="900" smtClean="0"/>
          </a:p>
          <a:p>
            <a:r>
              <a:rPr lang="en-US" sz="900" b="1" u="sng" smtClean="0"/>
              <a:t>What if a proposal requests more than the max 500 researcher.months?</a:t>
            </a:r>
          </a:p>
          <a:p>
            <a:r>
              <a:rPr lang="en-US" sz="900" smtClean="0"/>
              <a:t>This will have a negative impact on the evaluation (out of 700 researcher months, how could evaluators know which ones to consider for the limit of 500?)</a:t>
            </a:r>
          </a:p>
          <a:p>
            <a:r>
              <a:rPr lang="en-US" sz="900" smtClean="0"/>
              <a:t>In the unlikely event where a proposal having requested more than 500 researcher month would pass, then the number of researcher month will have to be capped at 500 during the negotiations. </a:t>
            </a:r>
          </a:p>
          <a:p>
            <a:r>
              <a:rPr lang="en-US" sz="900" smtClean="0"/>
              <a:t>Conclusion: it is not in the interest of the applicant to request more – there is no way around.</a:t>
            </a:r>
          </a:p>
        </p:txBody>
      </p:sp>
      <p:sp>
        <p:nvSpPr>
          <p:cNvPr id="45059"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22691EA0-20B4-4693-BDA9-10C6BCD18BDA}" type="slidenum">
              <a:rPr lang="en-US" sz="1300" b="0" i="0">
                <a:solidFill>
                  <a:schemeClr val="tx1"/>
                </a:solidFill>
                <a:ea typeface="ＭＳ Ｐゴシック"/>
                <a:cs typeface="ＭＳ Ｐゴシック"/>
              </a:rPr>
              <a:pPr algn="r" defTabSz="958850" eaLnBrk="0" hangingPunct="0"/>
              <a:t>11</a:t>
            </a:fld>
            <a:endParaRPr lang="en-US" sz="1300" b="0" i="0">
              <a:solidFill>
                <a:schemeClr val="tx1"/>
              </a:solidFill>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a:xfrm>
            <a:off x="914400" y="744538"/>
            <a:ext cx="4967288" cy="3725862"/>
          </a:xfrm>
          <a:ln/>
        </p:spPr>
      </p:sp>
      <p:sp>
        <p:nvSpPr>
          <p:cNvPr id="47106" name="Notes Placeholder 2"/>
          <p:cNvSpPr>
            <a:spLocks noGrp="1"/>
          </p:cNvSpPr>
          <p:nvPr>
            <p:ph type="body" idx="1"/>
          </p:nvPr>
        </p:nvSpPr>
        <p:spPr>
          <a:noFill/>
          <a:ln/>
        </p:spPr>
        <p:txBody>
          <a:bodyPr/>
          <a:lstStyle/>
          <a:p>
            <a:r>
              <a:rPr lang="en-GB" sz="900" b="1" u="sng" smtClean="0"/>
              <a:t>IDP</a:t>
            </a:r>
            <a:r>
              <a:rPr lang="en-GB" sz="900" smtClean="0"/>
              <a:t> </a:t>
            </a:r>
          </a:p>
          <a:p>
            <a:r>
              <a:rPr lang="en-GB" sz="900" smtClean="0"/>
              <a:t>Composed of a </a:t>
            </a:r>
            <a:r>
              <a:rPr lang="en-GB" sz="900" b="1" smtClean="0"/>
              <a:t>sole participant </a:t>
            </a:r>
            <a:r>
              <a:rPr lang="en-GB" sz="900" smtClean="0"/>
              <a:t>established in a Member State or Associated Country, </a:t>
            </a:r>
            <a:r>
              <a:rPr lang="en-GB" sz="900" b="1" smtClean="0"/>
              <a:t>typically universities or research institutions offering innovative doctoral programmes ensuring an international, interdisciplinary and intersectoral training</a:t>
            </a:r>
            <a:r>
              <a:rPr lang="en-GB" sz="900" smtClean="0"/>
              <a:t>.</a:t>
            </a:r>
          </a:p>
          <a:p>
            <a:endParaRPr lang="en-GB" sz="900" smtClean="0"/>
          </a:p>
          <a:p>
            <a:r>
              <a:rPr lang="en-GB" sz="900" smtClean="0"/>
              <a:t>In Innovative Doctoral Programmes, the participant organisation takes full responsibility for executing the proposed training programme, while the </a:t>
            </a:r>
            <a:r>
              <a:rPr lang="en-GB" sz="900" b="1" smtClean="0"/>
              <a:t>recruited researchers are expected to benefit from the informal network with the associated partners during the training period</a:t>
            </a:r>
            <a:r>
              <a:rPr lang="en-GB" sz="900" smtClean="0"/>
              <a:t>. Although most of their training period will be spent at the full network partner, active mobility of the recruited researchers towards the associated partner organisations in the form of </a:t>
            </a:r>
            <a:r>
              <a:rPr lang="en-GB" sz="900" b="1" smtClean="0"/>
              <a:t>secondments will be expected</a:t>
            </a:r>
            <a:r>
              <a:rPr lang="en-GB" sz="900" smtClean="0"/>
              <a:t>.</a:t>
            </a:r>
          </a:p>
          <a:p>
            <a:endParaRPr lang="en-GB" sz="900" smtClean="0"/>
          </a:p>
          <a:p>
            <a:r>
              <a:rPr lang="en-GB" sz="900" smtClean="0"/>
              <a:t>The involvement of </a:t>
            </a:r>
            <a:r>
              <a:rPr lang="en-GB" sz="900" b="1" smtClean="0"/>
              <a:t>associated partners</a:t>
            </a:r>
            <a:r>
              <a:rPr lang="en-GB" sz="900" smtClean="0"/>
              <a:t> should </a:t>
            </a:r>
            <a:r>
              <a:rPr lang="en-GB" sz="900" b="1" smtClean="0"/>
              <a:t>exploit synergies</a:t>
            </a:r>
            <a:r>
              <a:rPr lang="en-GB" sz="900" smtClean="0"/>
              <a:t> between the partners to further strengthen the aforementioned </a:t>
            </a:r>
            <a:r>
              <a:rPr lang="en-GB" sz="900" b="1" smtClean="0"/>
              <a:t>international, interdisciplinary and intersectoral</a:t>
            </a:r>
            <a:r>
              <a:rPr lang="en-GB" sz="900" smtClean="0"/>
              <a:t> training and the transferable skills component of the doctoral training programme, in order to prepare researchers for a wider range of career options. Particular attention should also be paid to the quality and provision of supervision arrangements.</a:t>
            </a:r>
          </a:p>
          <a:p>
            <a:endParaRPr lang="en-GB" sz="900" smtClean="0"/>
          </a:p>
          <a:p>
            <a:r>
              <a:rPr lang="en-GB" sz="900" smtClean="0"/>
              <a:t>The extent of collaboration with a wider set of associated partners (level 2), including from the private sector, as well as innovative elements of the proposed training will be taken into account during the evaluations.</a:t>
            </a:r>
          </a:p>
          <a:p>
            <a:endParaRPr lang="en-GB" sz="900" smtClean="0"/>
          </a:p>
          <a:p>
            <a:r>
              <a:rPr lang="en-GB" sz="900" smtClean="0"/>
              <a:t>In all cases the nature of these collaborations and the way in which they will be exploited in the proposed training programme </a:t>
            </a:r>
            <a:r>
              <a:rPr lang="en-GB" sz="900" b="1" smtClean="0"/>
              <a:t>must be clearly described </a:t>
            </a:r>
            <a:r>
              <a:rPr lang="en-GB" sz="900" smtClean="0"/>
              <a:t>in the proposal.</a:t>
            </a:r>
          </a:p>
          <a:p>
            <a:pPr>
              <a:spcBef>
                <a:spcPct val="0"/>
              </a:spcBef>
            </a:pPr>
            <a:endParaRPr lang="en-US" sz="900" smtClean="0"/>
          </a:p>
        </p:txBody>
      </p:sp>
      <p:sp>
        <p:nvSpPr>
          <p:cNvPr id="47107"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3154278D-4E3E-40D3-9CF4-C3DB35D77851}" type="slidenum">
              <a:rPr lang="en-US" sz="1300" b="0" i="0">
                <a:solidFill>
                  <a:schemeClr val="tx1"/>
                </a:solidFill>
                <a:ea typeface="ＭＳ Ｐゴシック"/>
                <a:cs typeface="ＭＳ Ｐゴシック"/>
              </a:rPr>
              <a:pPr algn="r" defTabSz="958850" eaLnBrk="0" hangingPunct="0"/>
              <a:t>12</a:t>
            </a:fld>
            <a:endParaRPr lang="en-US" sz="1300" b="0" i="0">
              <a:solidFill>
                <a:schemeClr val="tx1"/>
              </a:solidFill>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xfrm>
            <a:off x="914400" y="744538"/>
            <a:ext cx="4967288" cy="3725862"/>
          </a:xfrm>
          <a:ln/>
        </p:spPr>
      </p:sp>
      <p:sp>
        <p:nvSpPr>
          <p:cNvPr id="49154" name="Notes Placeholder 2"/>
          <p:cNvSpPr>
            <a:spLocks noGrp="1"/>
          </p:cNvSpPr>
          <p:nvPr>
            <p:ph type="body" idx="1"/>
          </p:nvPr>
        </p:nvSpPr>
        <p:spPr>
          <a:noFill/>
          <a:ln/>
        </p:spPr>
        <p:txBody>
          <a:bodyPr/>
          <a:lstStyle/>
          <a:p>
            <a:r>
              <a:rPr lang="en-GB" sz="900" b="1" u="sng" smtClean="0"/>
              <a:t>EID</a:t>
            </a:r>
          </a:p>
          <a:p>
            <a:r>
              <a:rPr lang="en-GB" sz="900" smtClean="0"/>
              <a:t>This is a pilot introduced for the ITN 2012 call. European Industrial Doctorates are composed of </a:t>
            </a:r>
            <a:r>
              <a:rPr lang="en-GB" sz="900" b="1" smtClean="0"/>
              <a:t>two participants at level 1</a:t>
            </a:r>
            <a:r>
              <a:rPr lang="en-GB" sz="900" smtClean="0"/>
              <a:t>, one academic institution and one participant from the private sector, established in two different Member States or Associated Countries.</a:t>
            </a:r>
          </a:p>
          <a:p>
            <a:r>
              <a:rPr lang="en-GB" sz="900" smtClean="0"/>
              <a:t>The </a:t>
            </a:r>
            <a:r>
              <a:rPr lang="en-GB" sz="900" b="1" smtClean="0"/>
              <a:t>academic participant </a:t>
            </a:r>
            <a:r>
              <a:rPr lang="en-GB" sz="900" smtClean="0"/>
              <a:t>can be:</a:t>
            </a:r>
          </a:p>
          <a:p>
            <a:r>
              <a:rPr lang="en-GB" sz="900" smtClean="0"/>
              <a:t>• an </a:t>
            </a:r>
            <a:r>
              <a:rPr lang="en-GB" sz="900" b="1" smtClean="0"/>
              <a:t>institution entitled to deliver doctoral degrees</a:t>
            </a:r>
            <a:r>
              <a:rPr lang="en-GB" sz="900" smtClean="0"/>
              <a:t> and recognised as such by the relevant authorities of the country concerned. In this case a research institution can be associated (level 2) to it for the purpose of the training.</a:t>
            </a:r>
          </a:p>
          <a:p>
            <a:r>
              <a:rPr lang="en-GB" sz="900" smtClean="0"/>
              <a:t>or</a:t>
            </a:r>
          </a:p>
          <a:p>
            <a:r>
              <a:rPr lang="en-GB" sz="900" smtClean="0"/>
              <a:t>• a </a:t>
            </a:r>
            <a:r>
              <a:rPr lang="en-GB" sz="900" b="1" smtClean="0"/>
              <a:t>research institution (level 1) associated with a university (level 2) that will deliver the degree</a:t>
            </a:r>
            <a:r>
              <a:rPr lang="en-GB" sz="900" smtClean="0"/>
              <a:t>.</a:t>
            </a:r>
            <a:endParaRPr lang="en-GB" sz="900" b="1" smtClean="0"/>
          </a:p>
          <a:p>
            <a:endParaRPr lang="en-GB" sz="900" b="1" smtClean="0"/>
          </a:p>
          <a:p>
            <a:r>
              <a:rPr lang="en-GB" sz="900" b="1" smtClean="0"/>
              <a:t>Consortium agreement mandatory</a:t>
            </a:r>
            <a:r>
              <a:rPr lang="en-GB" sz="900" smtClean="0"/>
              <a:t> </a:t>
            </a:r>
          </a:p>
          <a:p>
            <a:r>
              <a:rPr lang="en-GB" sz="900" smtClean="0"/>
              <a:t>The consortium is encouraged to draw up a consortium agreement for their cooperation in the programme, which should at least cover the employment status of the candidate, IPR and the supervision arrangements, including qualifications of supervisors. For EID, such an agreement will be mandatory and a copy thereof will be requested before the network begins its work.</a:t>
            </a:r>
          </a:p>
          <a:p>
            <a:endParaRPr lang="en-US" sz="900" smtClean="0"/>
          </a:p>
          <a:p>
            <a:pPr eaLnBrk="1" hangingPunct="1">
              <a:spcBef>
                <a:spcPct val="0"/>
              </a:spcBef>
              <a:buClr>
                <a:srgbClr val="990033"/>
              </a:buClr>
            </a:pPr>
            <a:r>
              <a:rPr lang="en-GB" sz="900" smtClean="0"/>
              <a:t>If fellows </a:t>
            </a:r>
            <a:r>
              <a:rPr lang="en-GB" sz="900" b="1" smtClean="0"/>
              <a:t>recruited by both partners</a:t>
            </a:r>
            <a:r>
              <a:rPr lang="en-GB" sz="900" smtClean="0"/>
              <a:t> (i.e. separate employment contracts with the academic and industrial partners), must respect </a:t>
            </a:r>
            <a:r>
              <a:rPr lang="en-GB" sz="900" b="1" smtClean="0"/>
              <a:t>mobility</a:t>
            </a:r>
            <a:r>
              <a:rPr lang="en-GB" sz="900" smtClean="0"/>
              <a:t> requirement in both cases. If recruited only by one partner, </a:t>
            </a:r>
            <a:r>
              <a:rPr lang="en-GB" sz="900" b="1" smtClean="0"/>
              <a:t>mobility requirement </a:t>
            </a:r>
            <a:r>
              <a:rPr lang="en-GB" sz="900" smtClean="0"/>
              <a:t>must only be respected with the recruiting partner.</a:t>
            </a:r>
          </a:p>
          <a:p>
            <a:pPr>
              <a:spcBef>
                <a:spcPct val="0"/>
              </a:spcBef>
            </a:pPr>
            <a:endParaRPr lang="en-US" sz="900" smtClean="0"/>
          </a:p>
        </p:txBody>
      </p:sp>
      <p:sp>
        <p:nvSpPr>
          <p:cNvPr id="49155" name="Slide Number Placeholder 3"/>
          <p:cNvSpPr txBox="1">
            <a:spLocks noGrp="1"/>
          </p:cNvSpPr>
          <p:nvPr/>
        </p:nvSpPr>
        <p:spPr bwMode="auto">
          <a:xfrm>
            <a:off x="3846513" y="9434513"/>
            <a:ext cx="2946400" cy="495300"/>
          </a:xfrm>
          <a:prstGeom prst="rect">
            <a:avLst/>
          </a:prstGeom>
          <a:noFill/>
          <a:ln w="9525">
            <a:noFill/>
            <a:miter lim="800000"/>
            <a:headEnd/>
            <a:tailEnd/>
          </a:ln>
        </p:spPr>
        <p:txBody>
          <a:bodyPr lIns="95939" tIns="47969" rIns="95939" bIns="47969" anchor="b"/>
          <a:lstStyle/>
          <a:p>
            <a:pPr algn="r" defTabSz="958850" eaLnBrk="0" hangingPunct="0"/>
            <a:fld id="{877CE0D1-8D09-4A09-9AD4-1EF8A1997596}" type="slidenum">
              <a:rPr lang="en-US" sz="1300" b="0" i="0">
                <a:solidFill>
                  <a:schemeClr val="tx1"/>
                </a:solidFill>
                <a:ea typeface="ＭＳ Ｐゴシック"/>
                <a:cs typeface="ＭＳ Ｐゴシック"/>
              </a:rPr>
              <a:pPr algn="r" defTabSz="958850" eaLnBrk="0" hangingPunct="0"/>
              <a:t>13</a:t>
            </a:fld>
            <a:endParaRPr lang="en-US" sz="1300" b="0" i="0">
              <a:solidFill>
                <a:schemeClr val="tx1"/>
              </a:solidFill>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83488" y="122238"/>
            <a:ext cx="1408112" cy="6300787"/>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3359150" y="122238"/>
            <a:ext cx="4071938" cy="6300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152400" y="1117600"/>
            <a:ext cx="4343400" cy="530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117600"/>
            <a:ext cx="4343400" cy="530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22238"/>
            <a:ext cx="2209800" cy="6300787"/>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152400" y="122238"/>
            <a:ext cx="6477000" cy="63007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359150" y="122238"/>
            <a:ext cx="5629275" cy="723900"/>
          </a:xfrm>
        </p:spPr>
        <p:txBody>
          <a:bodyPr/>
          <a:lstStyle/>
          <a:p>
            <a:r>
              <a:rPr lang="en-US"/>
              <a:t>Click to edit Master title style</a:t>
            </a:r>
            <a:endParaRPr lang="fr-FR"/>
          </a:p>
        </p:txBody>
      </p:sp>
      <p:sp>
        <p:nvSpPr>
          <p:cNvPr id="3" name="Table Placeholder 2"/>
          <p:cNvSpPr>
            <a:spLocks noGrp="1"/>
          </p:cNvSpPr>
          <p:nvPr>
            <p:ph type="tbl" idx="1"/>
          </p:nvPr>
        </p:nvSpPr>
        <p:spPr>
          <a:xfrm>
            <a:off x="152400" y="1117600"/>
            <a:ext cx="8839200" cy="5305425"/>
          </a:xfrm>
        </p:spPr>
        <p:txBody>
          <a:bodyPr/>
          <a:lstStyle/>
          <a:p>
            <a:pPr lvl="0"/>
            <a:endParaRPr lang="fr-FR"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3429000" y="1117600"/>
            <a:ext cx="2705100" cy="530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286500" y="1117600"/>
            <a:ext cx="2705100" cy="530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6" descr="titleslide_woman_testtube"/>
          <p:cNvPicPr>
            <a:picLocks noChangeAspect="1" noChangeArrowheads="1"/>
          </p:cNvPicPr>
          <p:nvPr userDrawn="1"/>
        </p:nvPicPr>
        <p:blipFill>
          <a:blip r:embed="rId13"/>
          <a:srcRect/>
          <a:stretch>
            <a:fillRect/>
          </a:stretch>
        </p:blipFill>
        <p:spPr bwMode="auto">
          <a:xfrm>
            <a:off x="-17463" y="-12700"/>
            <a:ext cx="9180513" cy="6884988"/>
          </a:xfrm>
          <a:prstGeom prst="rect">
            <a:avLst/>
          </a:prstGeom>
          <a:noFill/>
          <a:ln w="9525">
            <a:noFill/>
            <a:miter lim="800000"/>
            <a:headEnd/>
            <a:tailEnd/>
          </a:ln>
        </p:spPr>
      </p:pic>
      <p:sp>
        <p:nvSpPr>
          <p:cNvPr id="10" name="Text Box 34"/>
          <p:cNvSpPr txBox="1">
            <a:spLocks noChangeArrowheads="1"/>
          </p:cNvSpPr>
          <p:nvPr userDrawn="1"/>
        </p:nvSpPr>
        <p:spPr bwMode="auto">
          <a:xfrm>
            <a:off x="3984625" y="6673850"/>
            <a:ext cx="857250" cy="122238"/>
          </a:xfrm>
          <a:prstGeom prst="rect">
            <a:avLst/>
          </a:prstGeom>
          <a:noFill/>
          <a:ln w="9525" algn="ctr">
            <a:noFill/>
            <a:miter lim="800000"/>
            <a:headEnd/>
            <a:tailEnd/>
          </a:ln>
          <a:effectLst/>
        </p:spPr>
        <p:txBody>
          <a:bodyPr lIns="0" tIns="0" rIns="0" bIns="0">
            <a:spAutoFit/>
          </a:bodyPr>
          <a:lstStyle/>
          <a:p>
            <a:pPr>
              <a:defRPr/>
            </a:pPr>
            <a:r>
              <a:rPr lang="en-GB" sz="800" b="0" i="0">
                <a:solidFill>
                  <a:schemeClr val="tx1"/>
                </a:solidFill>
              </a:rPr>
              <a:t>13/10/2011</a:t>
            </a:r>
          </a:p>
        </p:txBody>
      </p:sp>
      <p:sp>
        <p:nvSpPr>
          <p:cNvPr id="11" name="Text Box 35"/>
          <p:cNvSpPr txBox="1">
            <a:spLocks noChangeArrowheads="1"/>
          </p:cNvSpPr>
          <p:nvPr userDrawn="1"/>
        </p:nvSpPr>
        <p:spPr bwMode="auto">
          <a:xfrm>
            <a:off x="3460750" y="6677025"/>
            <a:ext cx="485775" cy="122238"/>
          </a:xfrm>
          <a:prstGeom prst="rect">
            <a:avLst/>
          </a:prstGeom>
          <a:noFill/>
          <a:ln w="9525" algn="ctr">
            <a:noFill/>
            <a:miter lim="800000"/>
            <a:headEnd/>
            <a:tailEnd/>
          </a:ln>
          <a:effectLst/>
        </p:spPr>
        <p:txBody>
          <a:bodyPr lIns="0" tIns="0" rIns="0" bIns="0">
            <a:spAutoFit/>
          </a:bodyPr>
          <a:lstStyle/>
          <a:p>
            <a:pPr algn="r">
              <a:defRPr/>
            </a:pPr>
            <a:r>
              <a:rPr lang="en-GB" sz="800" b="0" i="0">
                <a:solidFill>
                  <a:schemeClr val="tx1"/>
                </a:solidFill>
              </a:rPr>
              <a:t>Brussels</a:t>
            </a:r>
            <a:endParaRPr lang="en-GB" sz="800" b="0">
              <a:solidFill>
                <a:schemeClr val="tx1"/>
              </a:solidFill>
            </a:endParaRPr>
          </a:p>
        </p:txBody>
      </p:sp>
      <p:sp>
        <p:nvSpPr>
          <p:cNvPr id="12" name="Text Box 36"/>
          <p:cNvSpPr txBox="1">
            <a:spLocks noChangeArrowheads="1"/>
          </p:cNvSpPr>
          <p:nvPr userDrawn="1"/>
        </p:nvSpPr>
        <p:spPr bwMode="auto">
          <a:xfrm>
            <a:off x="19050" y="6648450"/>
            <a:ext cx="155575" cy="152400"/>
          </a:xfrm>
          <a:prstGeom prst="rect">
            <a:avLst/>
          </a:prstGeom>
          <a:noFill/>
          <a:ln w="9525" algn="ctr">
            <a:noFill/>
            <a:miter lim="800000"/>
            <a:headEnd/>
            <a:tailEnd/>
          </a:ln>
          <a:effectLst/>
        </p:spPr>
        <p:txBody>
          <a:bodyPr wrap="none" lIns="0" tIns="0" rIns="0" bIns="0">
            <a:spAutoFit/>
          </a:bodyPr>
          <a:lstStyle/>
          <a:p>
            <a:pPr algn="ctr">
              <a:defRPr/>
            </a:pPr>
            <a:fld id="{93AD4906-12BE-4869-885D-89B361E0662F}" type="slidenum">
              <a:rPr lang="en-GB" sz="1000" i="0">
                <a:solidFill>
                  <a:schemeClr val="tx1"/>
                </a:solidFill>
              </a:rPr>
              <a:pPr algn="ctr">
                <a:defRPr/>
              </a:pPr>
              <a:t>‹#›</a:t>
            </a:fld>
            <a:endParaRPr lang="en-GB" sz="1000" i="0">
              <a:solidFill>
                <a:schemeClr val="tx1"/>
              </a:solidFill>
            </a:endParaRPr>
          </a:p>
        </p:txBody>
      </p:sp>
      <p:sp>
        <p:nvSpPr>
          <p:cNvPr id="1030" name="Rectangle 6"/>
          <p:cNvSpPr>
            <a:spLocks noGrp="1" noChangeArrowheads="1"/>
          </p:cNvSpPr>
          <p:nvPr>
            <p:ph type="body" idx="1"/>
          </p:nvPr>
        </p:nvSpPr>
        <p:spPr bwMode="auto">
          <a:xfrm>
            <a:off x="3429000" y="1117600"/>
            <a:ext cx="5562600" cy="5305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1031" name="Rectangle 10"/>
          <p:cNvSpPr>
            <a:spLocks noGrp="1" noChangeArrowheads="1"/>
          </p:cNvSpPr>
          <p:nvPr>
            <p:ph type="title"/>
          </p:nvPr>
        </p:nvSpPr>
        <p:spPr bwMode="auto">
          <a:xfrm>
            <a:off x="3359150" y="122238"/>
            <a:ext cx="5629275" cy="72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Tree>
  </p:cSld>
  <p:clrMap bg1="lt1" tx1="dk1" bg2="lt2" tx2="dk2" accent1="accent1" accent2="accent2" accent3="accent3" accent4="accent4" accent5="accent5" accent6="accent6" hlink="hlink" folHlink="folHlink"/>
  <p:sldLayoutIdLst>
    <p:sldLayoutId id="2147483670" r:id="rId1"/>
    <p:sldLayoutId id="2147483669" r:id="rId2"/>
    <p:sldLayoutId id="2147483668" r:id="rId3"/>
    <p:sldLayoutId id="2147483667" r:id="rId4"/>
    <p:sldLayoutId id="2147483666" r:id="rId5"/>
    <p:sldLayoutId id="2147483665" r:id="rId6"/>
    <p:sldLayoutId id="2147483664" r:id="rId7"/>
    <p:sldLayoutId id="2147483663" r:id="rId8"/>
    <p:sldLayoutId id="2147483662" r:id="rId9"/>
    <p:sldLayoutId id="2147483661" r:id="rId10"/>
    <p:sldLayoutId id="2147483660" r:id="rId11"/>
  </p:sldLayoutIdLst>
  <p:txStyles>
    <p:titleStyle>
      <a:lvl1pPr algn="l" rtl="0" eaLnBrk="0" fontAlgn="base" hangingPunct="0">
        <a:spcBef>
          <a:spcPct val="0"/>
        </a:spcBef>
        <a:spcAft>
          <a:spcPct val="0"/>
        </a:spcAft>
        <a:defRPr b="1">
          <a:solidFill>
            <a:srgbClr val="F40553"/>
          </a:solidFill>
          <a:latin typeface="+mj-lt"/>
          <a:ea typeface="+mj-ea"/>
          <a:cs typeface="+mj-cs"/>
        </a:defRPr>
      </a:lvl1pPr>
      <a:lvl2pPr algn="l" rtl="0" eaLnBrk="0" fontAlgn="base" hangingPunct="0">
        <a:spcBef>
          <a:spcPct val="0"/>
        </a:spcBef>
        <a:spcAft>
          <a:spcPct val="0"/>
        </a:spcAft>
        <a:defRPr b="1">
          <a:solidFill>
            <a:srgbClr val="F40553"/>
          </a:solidFill>
          <a:latin typeface="Arial" charset="0"/>
        </a:defRPr>
      </a:lvl2pPr>
      <a:lvl3pPr algn="l" rtl="0" eaLnBrk="0" fontAlgn="base" hangingPunct="0">
        <a:spcBef>
          <a:spcPct val="0"/>
        </a:spcBef>
        <a:spcAft>
          <a:spcPct val="0"/>
        </a:spcAft>
        <a:defRPr b="1">
          <a:solidFill>
            <a:srgbClr val="F40553"/>
          </a:solidFill>
          <a:latin typeface="Arial" charset="0"/>
        </a:defRPr>
      </a:lvl3pPr>
      <a:lvl4pPr algn="l" rtl="0" eaLnBrk="0" fontAlgn="base" hangingPunct="0">
        <a:spcBef>
          <a:spcPct val="0"/>
        </a:spcBef>
        <a:spcAft>
          <a:spcPct val="0"/>
        </a:spcAft>
        <a:defRPr b="1">
          <a:solidFill>
            <a:srgbClr val="F40553"/>
          </a:solidFill>
          <a:latin typeface="Arial" charset="0"/>
        </a:defRPr>
      </a:lvl4pPr>
      <a:lvl5pPr algn="l" rtl="0" eaLnBrk="0" fontAlgn="base" hangingPunct="0">
        <a:spcBef>
          <a:spcPct val="0"/>
        </a:spcBef>
        <a:spcAft>
          <a:spcPct val="0"/>
        </a:spcAft>
        <a:defRPr b="1">
          <a:solidFill>
            <a:srgbClr val="F40553"/>
          </a:solidFill>
          <a:latin typeface="Arial" charset="0"/>
        </a:defRPr>
      </a:lvl5pPr>
      <a:lvl6pPr marL="457200" algn="l" rtl="0" fontAlgn="base">
        <a:spcBef>
          <a:spcPct val="0"/>
        </a:spcBef>
        <a:spcAft>
          <a:spcPct val="0"/>
        </a:spcAft>
        <a:defRPr b="1">
          <a:solidFill>
            <a:srgbClr val="F40553"/>
          </a:solidFill>
          <a:latin typeface="Arial" charset="0"/>
        </a:defRPr>
      </a:lvl6pPr>
      <a:lvl7pPr marL="914400" algn="l" rtl="0" fontAlgn="base">
        <a:spcBef>
          <a:spcPct val="0"/>
        </a:spcBef>
        <a:spcAft>
          <a:spcPct val="0"/>
        </a:spcAft>
        <a:defRPr b="1">
          <a:solidFill>
            <a:srgbClr val="F40553"/>
          </a:solidFill>
          <a:latin typeface="Arial" charset="0"/>
        </a:defRPr>
      </a:lvl7pPr>
      <a:lvl8pPr marL="1371600" algn="l" rtl="0" fontAlgn="base">
        <a:spcBef>
          <a:spcPct val="0"/>
        </a:spcBef>
        <a:spcAft>
          <a:spcPct val="0"/>
        </a:spcAft>
        <a:defRPr b="1">
          <a:solidFill>
            <a:srgbClr val="F40553"/>
          </a:solidFill>
          <a:latin typeface="Arial" charset="0"/>
        </a:defRPr>
      </a:lvl8pPr>
      <a:lvl9pPr marL="1828800" algn="l" rtl="0" fontAlgn="base">
        <a:spcBef>
          <a:spcPct val="0"/>
        </a:spcBef>
        <a:spcAft>
          <a:spcPct val="0"/>
        </a:spcAft>
        <a:defRPr b="1">
          <a:solidFill>
            <a:srgbClr val="F40553"/>
          </a:solidFill>
          <a:latin typeface="Arial" charset="0"/>
        </a:defRPr>
      </a:lvl9pPr>
    </p:titleStyle>
    <p:bodyStyle>
      <a:lvl1pPr marL="85725" indent="-85725" algn="l" rtl="0" eaLnBrk="0" fontAlgn="base" hangingPunct="0">
        <a:spcBef>
          <a:spcPct val="20000"/>
        </a:spcBef>
        <a:spcAft>
          <a:spcPct val="0"/>
        </a:spcAft>
        <a:buFont typeface="Wingdings" pitchFamily="2" charset="2"/>
        <a:buAutoNum type="arabicPeriod"/>
        <a:defRPr b="1">
          <a:solidFill>
            <a:schemeClr val="tx1"/>
          </a:solidFill>
          <a:latin typeface="+mn-lt"/>
          <a:ea typeface="+mn-ea"/>
          <a:cs typeface="+mn-cs"/>
        </a:defRPr>
      </a:lvl1pPr>
      <a:lvl2pPr marL="444500" indent="-179388" algn="l" rtl="0" eaLnBrk="0" fontAlgn="base" hangingPunct="0">
        <a:spcBef>
          <a:spcPct val="20000"/>
        </a:spcBef>
        <a:spcAft>
          <a:spcPct val="0"/>
        </a:spcAft>
        <a:buFont typeface="Wingdings" pitchFamily="2" charset="2"/>
        <a:buChar char="§"/>
        <a:defRPr sz="1600" b="1">
          <a:solidFill>
            <a:schemeClr val="tx1"/>
          </a:solidFill>
          <a:latin typeface="+mn-lt"/>
        </a:defRPr>
      </a:lvl2pPr>
      <a:lvl3pPr marL="723900" indent="-100013" algn="l" rtl="0" eaLnBrk="0" fontAlgn="base" hangingPunct="0">
        <a:spcBef>
          <a:spcPct val="20000"/>
        </a:spcBef>
        <a:spcAft>
          <a:spcPct val="0"/>
        </a:spcAft>
        <a:buChar char="•"/>
        <a:defRPr sz="1400" b="1">
          <a:solidFill>
            <a:schemeClr val="tx1"/>
          </a:solidFill>
          <a:latin typeface="+mn-lt"/>
        </a:defRPr>
      </a:lvl3pPr>
      <a:lvl4pPr marL="1752600" indent="-381000" algn="l" rtl="0" eaLnBrk="0" fontAlgn="base" hangingPunct="0">
        <a:spcBef>
          <a:spcPct val="20000"/>
        </a:spcBef>
        <a:spcAft>
          <a:spcPct val="0"/>
        </a:spcAft>
        <a:defRPr sz="2000">
          <a:solidFill>
            <a:schemeClr val="bg1"/>
          </a:solidFill>
          <a:latin typeface="+mn-lt"/>
        </a:defRPr>
      </a:lvl4pPr>
      <a:lvl5pPr marL="2260600" indent="-381000" algn="l" rtl="0" eaLnBrk="0" fontAlgn="base" hangingPunct="0">
        <a:spcBef>
          <a:spcPct val="20000"/>
        </a:spcBef>
        <a:spcAft>
          <a:spcPct val="0"/>
        </a:spcAft>
        <a:buChar char="»"/>
        <a:defRPr sz="2000">
          <a:solidFill>
            <a:schemeClr val="bg1"/>
          </a:solidFill>
          <a:latin typeface="+mn-lt"/>
        </a:defRPr>
      </a:lvl5pPr>
      <a:lvl6pPr marL="2717800" indent="-381000" algn="l" rtl="0" fontAlgn="base">
        <a:spcBef>
          <a:spcPct val="20000"/>
        </a:spcBef>
        <a:spcAft>
          <a:spcPct val="0"/>
        </a:spcAft>
        <a:buChar char="»"/>
        <a:defRPr sz="2000">
          <a:solidFill>
            <a:schemeClr val="bg1"/>
          </a:solidFill>
          <a:latin typeface="+mn-lt"/>
        </a:defRPr>
      </a:lvl6pPr>
      <a:lvl7pPr marL="3175000" indent="-381000" algn="l" rtl="0" fontAlgn="base">
        <a:spcBef>
          <a:spcPct val="20000"/>
        </a:spcBef>
        <a:spcAft>
          <a:spcPct val="0"/>
        </a:spcAft>
        <a:buChar char="»"/>
        <a:defRPr sz="2000">
          <a:solidFill>
            <a:schemeClr val="bg1"/>
          </a:solidFill>
          <a:latin typeface="+mn-lt"/>
        </a:defRPr>
      </a:lvl7pPr>
      <a:lvl8pPr marL="3632200" indent="-381000" algn="l" rtl="0" fontAlgn="base">
        <a:spcBef>
          <a:spcPct val="20000"/>
        </a:spcBef>
        <a:spcAft>
          <a:spcPct val="0"/>
        </a:spcAft>
        <a:buChar char="»"/>
        <a:defRPr sz="2000">
          <a:solidFill>
            <a:schemeClr val="bg1"/>
          </a:solidFill>
          <a:latin typeface="+mn-lt"/>
        </a:defRPr>
      </a:lvl8pPr>
      <a:lvl9pPr marL="4089400" indent="-381000" algn="l" rtl="0" fontAlgn="base">
        <a:spcBef>
          <a:spcPct val="20000"/>
        </a:spcBef>
        <a:spcAft>
          <a:spcPct val="0"/>
        </a:spcAft>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37" descr="contentslide_notheme"/>
          <p:cNvPicPr>
            <a:picLocks noChangeAspect="1" noChangeArrowheads="1"/>
          </p:cNvPicPr>
          <p:nvPr userDrawn="1"/>
        </p:nvPicPr>
        <p:blipFill>
          <a:blip r:embed="rId14"/>
          <a:srcRect/>
          <a:stretch>
            <a:fillRect/>
          </a:stretch>
        </p:blipFill>
        <p:spPr bwMode="auto">
          <a:xfrm>
            <a:off x="-17463" y="-12700"/>
            <a:ext cx="9180513" cy="6884988"/>
          </a:xfrm>
          <a:prstGeom prst="rect">
            <a:avLst/>
          </a:prstGeom>
          <a:noFill/>
          <a:ln w="9525">
            <a:noFill/>
            <a:miter lim="800000"/>
            <a:headEnd/>
            <a:tailEnd/>
          </a:ln>
        </p:spPr>
      </p:pic>
      <p:sp>
        <p:nvSpPr>
          <p:cNvPr id="13315" name="Rectangle 6"/>
          <p:cNvSpPr>
            <a:spLocks noGrp="1" noChangeArrowheads="1"/>
          </p:cNvSpPr>
          <p:nvPr>
            <p:ph type="body" idx="1"/>
          </p:nvPr>
        </p:nvSpPr>
        <p:spPr bwMode="auto">
          <a:xfrm>
            <a:off x="152400" y="1117600"/>
            <a:ext cx="8839200" cy="5305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p:txBody>
      </p:sp>
      <p:sp>
        <p:nvSpPr>
          <p:cNvPr id="13316" name="Rectangle 10"/>
          <p:cNvSpPr>
            <a:spLocks noGrp="1" noChangeArrowheads="1"/>
          </p:cNvSpPr>
          <p:nvPr>
            <p:ph type="title"/>
          </p:nvPr>
        </p:nvSpPr>
        <p:spPr bwMode="auto">
          <a:xfrm>
            <a:off x="3359150" y="122238"/>
            <a:ext cx="5629275" cy="72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70685" name="Text Box 29"/>
          <p:cNvSpPr txBox="1">
            <a:spLocks noChangeArrowheads="1"/>
          </p:cNvSpPr>
          <p:nvPr userDrawn="1"/>
        </p:nvSpPr>
        <p:spPr bwMode="auto">
          <a:xfrm>
            <a:off x="4203700" y="6673850"/>
            <a:ext cx="857250" cy="122238"/>
          </a:xfrm>
          <a:prstGeom prst="rect">
            <a:avLst/>
          </a:prstGeom>
          <a:noFill/>
          <a:ln w="9525" algn="ctr">
            <a:noFill/>
            <a:miter lim="800000"/>
            <a:headEnd/>
            <a:tailEnd/>
          </a:ln>
          <a:effectLst/>
        </p:spPr>
        <p:txBody>
          <a:bodyPr lIns="0" tIns="0" rIns="0" bIns="0">
            <a:spAutoFit/>
          </a:bodyPr>
          <a:lstStyle/>
          <a:p>
            <a:pPr>
              <a:defRPr/>
            </a:pPr>
            <a:r>
              <a:rPr lang="en-GB" sz="800" b="0" i="0"/>
              <a:t>13/10/2011</a:t>
            </a:r>
          </a:p>
        </p:txBody>
      </p:sp>
      <p:sp>
        <p:nvSpPr>
          <p:cNvPr id="70686" name="Text Box 30"/>
          <p:cNvSpPr txBox="1">
            <a:spLocks noChangeArrowheads="1"/>
          </p:cNvSpPr>
          <p:nvPr userDrawn="1"/>
        </p:nvSpPr>
        <p:spPr bwMode="auto">
          <a:xfrm>
            <a:off x="3679825" y="6677025"/>
            <a:ext cx="485775" cy="122238"/>
          </a:xfrm>
          <a:prstGeom prst="rect">
            <a:avLst/>
          </a:prstGeom>
          <a:noFill/>
          <a:ln w="9525" algn="ctr">
            <a:noFill/>
            <a:miter lim="800000"/>
            <a:headEnd/>
            <a:tailEnd/>
          </a:ln>
          <a:effectLst/>
        </p:spPr>
        <p:txBody>
          <a:bodyPr lIns="0" tIns="0" rIns="0" bIns="0">
            <a:spAutoFit/>
          </a:bodyPr>
          <a:lstStyle/>
          <a:p>
            <a:pPr algn="r">
              <a:defRPr/>
            </a:pPr>
            <a:r>
              <a:rPr lang="en-GB" sz="800" b="0" i="0"/>
              <a:t>Brussels</a:t>
            </a:r>
            <a:endParaRPr lang="en-GB" sz="800" b="0"/>
          </a:p>
        </p:txBody>
      </p:sp>
      <p:sp>
        <p:nvSpPr>
          <p:cNvPr id="70687" name="Text Box 31"/>
          <p:cNvSpPr txBox="1">
            <a:spLocks noChangeArrowheads="1"/>
          </p:cNvSpPr>
          <p:nvPr userDrawn="1"/>
        </p:nvSpPr>
        <p:spPr bwMode="auto">
          <a:xfrm>
            <a:off x="19050" y="6648450"/>
            <a:ext cx="155575" cy="152400"/>
          </a:xfrm>
          <a:prstGeom prst="rect">
            <a:avLst/>
          </a:prstGeom>
          <a:noFill/>
          <a:ln w="9525" algn="ctr">
            <a:noFill/>
            <a:miter lim="800000"/>
            <a:headEnd/>
            <a:tailEnd/>
          </a:ln>
          <a:effectLst/>
        </p:spPr>
        <p:txBody>
          <a:bodyPr wrap="none" lIns="0" tIns="0" rIns="0" bIns="0">
            <a:spAutoFit/>
          </a:bodyPr>
          <a:lstStyle/>
          <a:p>
            <a:pPr algn="ctr">
              <a:defRPr/>
            </a:pPr>
            <a:fld id="{F78A9910-0876-44ED-BB94-EC4F73EE93DA}" type="slidenum">
              <a:rPr lang="en-GB" sz="1000" i="0"/>
              <a:pPr algn="ctr">
                <a:defRPr/>
              </a:pPr>
              <a:t>‹#›</a:t>
            </a:fld>
            <a:endParaRPr lang="en-GB" sz="1000" i="0"/>
          </a:p>
        </p:txBody>
      </p:sp>
      <p:pic>
        <p:nvPicPr>
          <p:cNvPr id="13320" name="Picture 35" descr="Marie-Curie-Logo"/>
          <p:cNvPicPr>
            <a:picLocks noChangeAspect="1" noChangeArrowheads="1"/>
          </p:cNvPicPr>
          <p:nvPr userDrawn="1"/>
        </p:nvPicPr>
        <p:blipFill>
          <a:blip r:embed="rId15"/>
          <a:srcRect/>
          <a:stretch>
            <a:fillRect/>
          </a:stretch>
        </p:blipFill>
        <p:spPr bwMode="auto">
          <a:xfrm>
            <a:off x="8278813" y="6621463"/>
            <a:ext cx="234950" cy="2270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671" r:id="rId12"/>
  </p:sldLayoutIdLst>
  <p:txStyles>
    <p:titleStyle>
      <a:lvl1pPr algn="l" rtl="0" eaLnBrk="0" fontAlgn="base" hangingPunct="0">
        <a:spcBef>
          <a:spcPct val="0"/>
        </a:spcBef>
        <a:spcAft>
          <a:spcPct val="0"/>
        </a:spcAft>
        <a:defRPr b="1">
          <a:solidFill>
            <a:srgbClr val="F40553"/>
          </a:solidFill>
          <a:latin typeface="+mj-lt"/>
          <a:ea typeface="+mj-ea"/>
          <a:cs typeface="+mj-cs"/>
        </a:defRPr>
      </a:lvl1pPr>
      <a:lvl2pPr algn="l" rtl="0" eaLnBrk="0" fontAlgn="base" hangingPunct="0">
        <a:spcBef>
          <a:spcPct val="0"/>
        </a:spcBef>
        <a:spcAft>
          <a:spcPct val="0"/>
        </a:spcAft>
        <a:defRPr b="1">
          <a:solidFill>
            <a:srgbClr val="F40553"/>
          </a:solidFill>
          <a:latin typeface="Arial" charset="0"/>
        </a:defRPr>
      </a:lvl2pPr>
      <a:lvl3pPr algn="l" rtl="0" eaLnBrk="0" fontAlgn="base" hangingPunct="0">
        <a:spcBef>
          <a:spcPct val="0"/>
        </a:spcBef>
        <a:spcAft>
          <a:spcPct val="0"/>
        </a:spcAft>
        <a:defRPr b="1">
          <a:solidFill>
            <a:srgbClr val="F40553"/>
          </a:solidFill>
          <a:latin typeface="Arial" charset="0"/>
        </a:defRPr>
      </a:lvl3pPr>
      <a:lvl4pPr algn="l" rtl="0" eaLnBrk="0" fontAlgn="base" hangingPunct="0">
        <a:spcBef>
          <a:spcPct val="0"/>
        </a:spcBef>
        <a:spcAft>
          <a:spcPct val="0"/>
        </a:spcAft>
        <a:defRPr b="1">
          <a:solidFill>
            <a:srgbClr val="F40553"/>
          </a:solidFill>
          <a:latin typeface="Arial" charset="0"/>
        </a:defRPr>
      </a:lvl4pPr>
      <a:lvl5pPr algn="l" rtl="0" eaLnBrk="0" fontAlgn="base" hangingPunct="0">
        <a:spcBef>
          <a:spcPct val="0"/>
        </a:spcBef>
        <a:spcAft>
          <a:spcPct val="0"/>
        </a:spcAft>
        <a:defRPr b="1">
          <a:solidFill>
            <a:srgbClr val="F40553"/>
          </a:solidFill>
          <a:latin typeface="Arial" charset="0"/>
        </a:defRPr>
      </a:lvl5pPr>
      <a:lvl6pPr marL="457200" algn="l" rtl="0" eaLnBrk="0" fontAlgn="base" hangingPunct="0">
        <a:spcBef>
          <a:spcPct val="0"/>
        </a:spcBef>
        <a:spcAft>
          <a:spcPct val="0"/>
        </a:spcAft>
        <a:defRPr b="1">
          <a:solidFill>
            <a:srgbClr val="F40553"/>
          </a:solidFill>
          <a:latin typeface="Arial" charset="0"/>
        </a:defRPr>
      </a:lvl6pPr>
      <a:lvl7pPr marL="914400" algn="l" rtl="0" eaLnBrk="0" fontAlgn="base" hangingPunct="0">
        <a:spcBef>
          <a:spcPct val="0"/>
        </a:spcBef>
        <a:spcAft>
          <a:spcPct val="0"/>
        </a:spcAft>
        <a:defRPr b="1">
          <a:solidFill>
            <a:srgbClr val="F40553"/>
          </a:solidFill>
          <a:latin typeface="Arial" charset="0"/>
        </a:defRPr>
      </a:lvl7pPr>
      <a:lvl8pPr marL="1371600" algn="l" rtl="0" eaLnBrk="0" fontAlgn="base" hangingPunct="0">
        <a:spcBef>
          <a:spcPct val="0"/>
        </a:spcBef>
        <a:spcAft>
          <a:spcPct val="0"/>
        </a:spcAft>
        <a:defRPr b="1">
          <a:solidFill>
            <a:srgbClr val="F40553"/>
          </a:solidFill>
          <a:latin typeface="Arial" charset="0"/>
        </a:defRPr>
      </a:lvl8pPr>
      <a:lvl9pPr marL="1828800" algn="l" rtl="0" eaLnBrk="0" fontAlgn="base" hangingPunct="0">
        <a:spcBef>
          <a:spcPct val="0"/>
        </a:spcBef>
        <a:spcAft>
          <a:spcPct val="0"/>
        </a:spcAft>
        <a:defRPr b="1">
          <a:solidFill>
            <a:srgbClr val="F40553"/>
          </a:solidFill>
          <a:latin typeface="Arial" charset="0"/>
        </a:defRPr>
      </a:lvl9pPr>
    </p:titleStyle>
    <p:bodyStyle>
      <a:lvl1pPr marL="85725" indent="-85725" algn="l" rtl="0" eaLnBrk="0" fontAlgn="base" hangingPunct="0">
        <a:spcBef>
          <a:spcPct val="20000"/>
        </a:spcBef>
        <a:spcAft>
          <a:spcPct val="0"/>
        </a:spcAft>
        <a:buFont typeface="Wingdings" pitchFamily="2" charset="2"/>
        <a:buAutoNum type="arabicPeriod"/>
        <a:defRPr b="1">
          <a:solidFill>
            <a:schemeClr val="tx1"/>
          </a:solidFill>
          <a:latin typeface="+mn-lt"/>
          <a:ea typeface="+mn-ea"/>
          <a:cs typeface="+mn-cs"/>
        </a:defRPr>
      </a:lvl1pPr>
      <a:lvl2pPr marL="444500" indent="-179388" algn="l" rtl="0" eaLnBrk="0" fontAlgn="base" hangingPunct="0">
        <a:spcBef>
          <a:spcPct val="20000"/>
        </a:spcBef>
        <a:spcAft>
          <a:spcPct val="0"/>
        </a:spcAft>
        <a:buFont typeface="Wingdings" pitchFamily="2" charset="2"/>
        <a:buChar char="§"/>
        <a:defRPr sz="1600" b="1">
          <a:solidFill>
            <a:schemeClr val="tx1"/>
          </a:solidFill>
          <a:latin typeface="+mn-lt"/>
        </a:defRPr>
      </a:lvl2pPr>
      <a:lvl3pPr marL="723900" indent="-100013" algn="l" rtl="0" eaLnBrk="0" fontAlgn="base" hangingPunct="0">
        <a:spcBef>
          <a:spcPct val="20000"/>
        </a:spcBef>
        <a:spcAft>
          <a:spcPct val="0"/>
        </a:spcAft>
        <a:buChar char="•"/>
        <a:defRPr sz="1400" b="1">
          <a:solidFill>
            <a:schemeClr val="tx1"/>
          </a:solidFill>
          <a:latin typeface="+mn-lt"/>
        </a:defRPr>
      </a:lvl3pPr>
      <a:lvl4pPr marL="1752600" indent="-381000" algn="l" rtl="0" eaLnBrk="0" fontAlgn="base" hangingPunct="0">
        <a:spcBef>
          <a:spcPct val="20000"/>
        </a:spcBef>
        <a:spcAft>
          <a:spcPct val="0"/>
        </a:spcAft>
        <a:defRPr sz="2000">
          <a:solidFill>
            <a:schemeClr val="bg1"/>
          </a:solidFill>
          <a:latin typeface="+mn-lt"/>
        </a:defRPr>
      </a:lvl4pPr>
      <a:lvl5pPr marL="2260600" indent="-381000" algn="l" rtl="0" eaLnBrk="0" fontAlgn="base" hangingPunct="0">
        <a:spcBef>
          <a:spcPct val="20000"/>
        </a:spcBef>
        <a:spcAft>
          <a:spcPct val="0"/>
        </a:spcAft>
        <a:buChar char="»"/>
        <a:defRPr sz="2000">
          <a:solidFill>
            <a:schemeClr val="bg1"/>
          </a:solidFill>
          <a:latin typeface="+mn-lt"/>
        </a:defRPr>
      </a:lvl5pPr>
      <a:lvl6pPr marL="2717800" indent="-381000" algn="l" rtl="0" eaLnBrk="0" fontAlgn="base" hangingPunct="0">
        <a:spcBef>
          <a:spcPct val="20000"/>
        </a:spcBef>
        <a:spcAft>
          <a:spcPct val="0"/>
        </a:spcAft>
        <a:buChar char="»"/>
        <a:defRPr sz="2000">
          <a:solidFill>
            <a:schemeClr val="bg1"/>
          </a:solidFill>
          <a:latin typeface="+mn-lt"/>
        </a:defRPr>
      </a:lvl6pPr>
      <a:lvl7pPr marL="3175000" indent="-381000" algn="l" rtl="0" eaLnBrk="0" fontAlgn="base" hangingPunct="0">
        <a:spcBef>
          <a:spcPct val="20000"/>
        </a:spcBef>
        <a:spcAft>
          <a:spcPct val="0"/>
        </a:spcAft>
        <a:buChar char="»"/>
        <a:defRPr sz="2000">
          <a:solidFill>
            <a:schemeClr val="bg1"/>
          </a:solidFill>
          <a:latin typeface="+mn-lt"/>
        </a:defRPr>
      </a:lvl7pPr>
      <a:lvl8pPr marL="3632200" indent="-381000" algn="l" rtl="0" eaLnBrk="0" fontAlgn="base" hangingPunct="0">
        <a:spcBef>
          <a:spcPct val="20000"/>
        </a:spcBef>
        <a:spcAft>
          <a:spcPct val="0"/>
        </a:spcAft>
        <a:buChar char="»"/>
        <a:defRPr sz="2000">
          <a:solidFill>
            <a:schemeClr val="bg1"/>
          </a:solidFill>
          <a:latin typeface="+mn-lt"/>
        </a:defRPr>
      </a:lvl8pPr>
      <a:lvl9pPr marL="4089400" indent="-381000" algn="l" rtl="0" eaLnBrk="0" fontAlgn="base" hangingPunct="0">
        <a:spcBef>
          <a:spcPct val="20000"/>
        </a:spcBef>
        <a:spcAft>
          <a:spcPct val="0"/>
        </a:spcAft>
        <a:buChar char="»"/>
        <a:defRPr sz="2000">
          <a:solidFill>
            <a:schemeClr val="bg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8.xml"/><Relationship Id="rId1" Type="http://schemas.openxmlformats.org/officeDocument/2006/relationships/themeOverride" Target="../theme/themeOverride4.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ec.europa.eu/research/participants/portal/" TargetMode="External"/><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hyperlink" Target="mailto:support@epss-fp7.org" TargetMode="External"/><Relationship Id="rId3" Type="http://schemas.openxmlformats.org/officeDocument/2006/relationships/hyperlink" Target="http://ec.europa.eu/research/enquiries" TargetMode="External"/><Relationship Id="rId7" Type="http://schemas.openxmlformats.org/officeDocument/2006/relationships/hyperlink" Target="mailto:DIGIT-EFP7-SUPPORT@ec.europa.eu"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hyperlink" Target="http://www.ipr-helpdesk.org/" TargetMode="External"/><Relationship Id="rId5" Type="http://schemas.openxmlformats.org/officeDocument/2006/relationships/hyperlink" Target="http://cordis.europa.eu/partners/web/guest/home" TargetMode="External"/><Relationship Id="rId10" Type="http://schemas.openxmlformats.org/officeDocument/2006/relationships/image" Target="../media/image32.png"/><Relationship Id="rId4" Type="http://schemas.openxmlformats.org/officeDocument/2006/relationships/hyperlink" Target="http://cordis.europa.eu/fp7/ncp_en.html" TargetMode="External"/><Relationship Id="rId9" Type="http://schemas.openxmlformats.org/officeDocument/2006/relationships/hyperlink" Target="http://cordis.europa.eu/fp7/find-doc_en.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ec.europa.eu/mariecurieactions" TargetMode="External"/><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3387725" y="666750"/>
            <a:ext cx="5543550" cy="2587625"/>
          </a:xfrm>
        </p:spPr>
        <p:txBody>
          <a:bodyPr lIns="0" tIns="0" rIns="0" bIns="0"/>
          <a:lstStyle/>
          <a:p>
            <a:pPr algn="ctr" eaLnBrk="1" hangingPunct="1"/>
            <a:r>
              <a:rPr lang="en-US" sz="2000" smtClean="0">
                <a:solidFill>
                  <a:schemeClr val="tx1"/>
                </a:solidFill>
              </a:rPr>
              <a:t>FP7 – Marie Curie Actions</a:t>
            </a:r>
            <a:r>
              <a:rPr lang="en-US" sz="3200" smtClean="0">
                <a:solidFill>
                  <a:srgbClr val="990033"/>
                </a:solidFill>
              </a:rPr>
              <a:t/>
            </a:r>
            <a:br>
              <a:rPr lang="en-US" sz="3200" smtClean="0">
                <a:solidFill>
                  <a:srgbClr val="990033"/>
                </a:solidFill>
              </a:rPr>
            </a:br>
            <a:r>
              <a:rPr lang="en-US" sz="3200" smtClean="0">
                <a:solidFill>
                  <a:srgbClr val="990033"/>
                </a:solidFill>
              </a:rPr>
              <a:t/>
            </a:r>
            <a:br>
              <a:rPr lang="en-US" sz="3200" smtClean="0">
                <a:solidFill>
                  <a:srgbClr val="990033"/>
                </a:solidFill>
              </a:rPr>
            </a:br>
            <a:r>
              <a:rPr lang="en-US" sz="4000" smtClean="0">
                <a:solidFill>
                  <a:srgbClr val="990033"/>
                </a:solidFill>
              </a:rPr>
              <a:t>ITN &amp; IAPP 2012 Calls</a:t>
            </a:r>
            <a:endParaRPr lang="en-GB" sz="4000" smtClean="0">
              <a:solidFill>
                <a:srgbClr val="990033"/>
              </a:solidFill>
            </a:endParaRPr>
          </a:p>
        </p:txBody>
      </p:sp>
      <p:sp>
        <p:nvSpPr>
          <p:cNvPr id="28674" name="Rectangle 3"/>
          <p:cNvSpPr>
            <a:spLocks noGrp="1" noChangeArrowheads="1"/>
          </p:cNvSpPr>
          <p:nvPr>
            <p:ph type="subTitle" idx="1"/>
          </p:nvPr>
        </p:nvSpPr>
        <p:spPr>
          <a:xfrm>
            <a:off x="3548063" y="5221288"/>
            <a:ext cx="5216525" cy="1181100"/>
          </a:xfrm>
        </p:spPr>
        <p:txBody>
          <a:bodyPr lIns="0" tIns="0" rIns="0" bIns="0"/>
          <a:lstStyle/>
          <a:p>
            <a:pPr algn="l" eaLnBrk="1" hangingPunct="1">
              <a:spcBef>
                <a:spcPct val="0"/>
              </a:spcBef>
            </a:pPr>
            <a:r>
              <a:rPr lang="en-GB" smtClean="0"/>
              <a:t>Olivier PASTRE</a:t>
            </a:r>
          </a:p>
          <a:p>
            <a:pPr algn="l" eaLnBrk="1" hangingPunct="1">
              <a:spcBef>
                <a:spcPct val="0"/>
              </a:spcBef>
            </a:pPr>
            <a:r>
              <a:rPr lang="en-GB" b="0" smtClean="0"/>
              <a:t>Research Programme Officer</a:t>
            </a:r>
          </a:p>
          <a:p>
            <a:pPr algn="l" eaLnBrk="1" hangingPunct="1">
              <a:spcBef>
                <a:spcPct val="0"/>
              </a:spcBef>
            </a:pPr>
            <a:r>
              <a:rPr lang="en-GB" b="0" smtClean="0"/>
              <a:t>Research Executive Agency (REA)</a:t>
            </a:r>
          </a:p>
          <a:p>
            <a:pPr algn="l" eaLnBrk="1" hangingPunct="1">
              <a:spcBef>
                <a:spcPct val="0"/>
              </a:spcBef>
            </a:pPr>
            <a:r>
              <a:rPr lang="fr-BE" b="0" smtClean="0"/>
              <a:t>Unit P4, Marie Curie Host-Driven Actions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5" name="TextBox 32"/>
          <p:cNvSpPr txBox="1">
            <a:spLocks noChangeArrowheads="1"/>
          </p:cNvSpPr>
          <p:nvPr/>
        </p:nvSpPr>
        <p:spPr bwMode="auto">
          <a:xfrm>
            <a:off x="2439988" y="1330325"/>
            <a:ext cx="6562725" cy="4760913"/>
          </a:xfrm>
          <a:prstGeom prst="rect">
            <a:avLst/>
          </a:prstGeom>
          <a:noFill/>
          <a:ln w="9525">
            <a:noFill/>
            <a:miter lim="800000"/>
            <a:headEnd/>
            <a:tailEnd/>
          </a:ln>
        </p:spPr>
        <p:txBody>
          <a:bodyPr>
            <a:spAutoFit/>
          </a:bodyPr>
          <a:lstStyle/>
          <a:p>
            <a:pPr marL="631825" indent="-631825" eaLnBrk="0" hangingPunct="0"/>
            <a:r>
              <a:rPr lang="en-US" sz="1800" i="0" u="sng">
                <a:solidFill>
                  <a:srgbClr val="990033"/>
                </a:solidFill>
                <a:latin typeface="Tahoma" pitchFamily="34" charset="0"/>
                <a:ea typeface="ＭＳ Ｐゴシック"/>
                <a:cs typeface="ＭＳ Ｐゴシック"/>
              </a:rPr>
              <a:t>Early Stage Researcher (ESR)</a:t>
            </a:r>
            <a:r>
              <a:rPr lang="en-US" sz="1800" i="0">
                <a:solidFill>
                  <a:srgbClr val="990033"/>
                </a:solidFill>
                <a:latin typeface="Tahoma" pitchFamily="34" charset="0"/>
                <a:ea typeface="ＭＳ Ｐゴシック"/>
                <a:cs typeface="ＭＳ Ｐゴシック"/>
              </a:rPr>
              <a:t>:</a:t>
            </a:r>
            <a:r>
              <a:rPr lang="en-US" sz="1800" b="0" i="0">
                <a:solidFill>
                  <a:schemeClr val="tx1"/>
                </a:solidFill>
                <a:latin typeface="Tahoma" pitchFamily="34" charset="0"/>
                <a:ea typeface="ＭＳ Ｐゴシック"/>
                <a:cs typeface="ＭＳ Ｐゴシック"/>
              </a:rPr>
              <a:t> at the time of recruitment, must be in the first 4 years of their research careers (full-time equivalent), and with no doctoral degree awarded yet</a:t>
            </a:r>
          </a:p>
          <a:p>
            <a:pPr marL="631825" indent="-631825" eaLnBrk="0" hangingPunct="0"/>
            <a:endParaRPr lang="en-US" sz="1800" b="0" i="0">
              <a:solidFill>
                <a:schemeClr val="tx1"/>
              </a:solidFill>
              <a:latin typeface="Tahoma" pitchFamily="34" charset="0"/>
              <a:ea typeface="ＭＳ Ｐゴシック"/>
              <a:cs typeface="ＭＳ Ｐゴシック"/>
            </a:endParaRPr>
          </a:p>
          <a:p>
            <a:pPr marL="631825" indent="-631825" eaLnBrk="0" hangingPunct="0"/>
            <a:r>
              <a:rPr lang="en-US" sz="1800" i="0" u="sng">
                <a:solidFill>
                  <a:srgbClr val="990033"/>
                </a:solidFill>
                <a:latin typeface="Tahoma" pitchFamily="34" charset="0"/>
                <a:ea typeface="ＭＳ Ｐゴシック"/>
                <a:cs typeface="ＭＳ Ｐゴシック"/>
              </a:rPr>
              <a:t>Experienced Researcher (ER)</a:t>
            </a:r>
            <a:r>
              <a:rPr lang="en-US" sz="1800" i="0">
                <a:solidFill>
                  <a:srgbClr val="990033"/>
                </a:solidFill>
                <a:latin typeface="Tahoma" pitchFamily="34" charset="0"/>
                <a:ea typeface="ＭＳ Ｐゴシック"/>
                <a:cs typeface="ＭＳ Ｐゴシック"/>
              </a:rPr>
              <a:t>:</a:t>
            </a:r>
            <a:r>
              <a:rPr lang="en-US" sz="1800" b="0" i="0">
                <a:solidFill>
                  <a:schemeClr val="tx1"/>
                </a:solidFill>
                <a:latin typeface="Tahoma" pitchFamily="34" charset="0"/>
                <a:ea typeface="ＭＳ Ｐゴシック"/>
                <a:cs typeface="ＭＳ Ｐゴシック"/>
              </a:rPr>
              <a:t> at the time of recruitment, </a:t>
            </a:r>
            <a:r>
              <a:rPr lang="en-GB" sz="1800" b="0" i="0">
                <a:solidFill>
                  <a:schemeClr val="tx1"/>
                </a:solidFill>
                <a:latin typeface="Tahoma" pitchFamily="34" charset="0"/>
                <a:ea typeface="ＭＳ Ｐゴシック"/>
                <a:cs typeface="ＭＳ Ｐゴシック"/>
              </a:rPr>
              <a:t>doctoral degree (or at least 4 years research experience), and less than 5 years of research experience</a:t>
            </a:r>
          </a:p>
          <a:p>
            <a:pPr marL="631825" indent="-631825" eaLnBrk="0" hangingPunct="0"/>
            <a:endParaRPr lang="en-GB" sz="1800" b="0" i="0">
              <a:solidFill>
                <a:schemeClr val="tx1"/>
              </a:solidFill>
              <a:latin typeface="Tahoma" pitchFamily="34" charset="0"/>
              <a:ea typeface="ＭＳ Ｐゴシック"/>
              <a:cs typeface="ＭＳ Ｐゴシック"/>
            </a:endParaRPr>
          </a:p>
          <a:p>
            <a:pPr marL="631825" indent="-631825" eaLnBrk="0" hangingPunct="0"/>
            <a:r>
              <a:rPr lang="en-GB" sz="1800" i="0" u="sng">
                <a:solidFill>
                  <a:srgbClr val="990033"/>
                </a:solidFill>
                <a:latin typeface="Tahoma" pitchFamily="34" charset="0"/>
                <a:ea typeface="ＭＳ Ｐゴシック"/>
                <a:cs typeface="ＭＳ Ｐゴシック"/>
              </a:rPr>
              <a:t>Nationality</a:t>
            </a:r>
            <a:r>
              <a:rPr lang="en-GB" sz="1800" b="0" i="0">
                <a:solidFill>
                  <a:schemeClr val="tx1"/>
                </a:solidFill>
                <a:latin typeface="Tahoma" pitchFamily="34" charset="0"/>
                <a:ea typeface="ＭＳ Ｐゴシック"/>
                <a:cs typeface="ＭＳ Ｐゴシック"/>
              </a:rPr>
              <a:t>: recruited researchers can be of any nationality.</a:t>
            </a:r>
            <a:endParaRPr lang="en-US" sz="1800" b="0" i="0">
              <a:solidFill>
                <a:schemeClr val="tx1"/>
              </a:solidFill>
              <a:latin typeface="Tahoma" pitchFamily="34" charset="0"/>
              <a:ea typeface="ＭＳ Ｐゴシック"/>
              <a:cs typeface="ＭＳ Ｐゴシック"/>
            </a:endParaRPr>
          </a:p>
          <a:p>
            <a:pPr marL="631825" indent="-631825" eaLnBrk="0" hangingPunct="0"/>
            <a:endParaRPr lang="en-GB" sz="1800" b="0" i="0">
              <a:solidFill>
                <a:schemeClr val="tx1"/>
              </a:solidFill>
              <a:latin typeface="Tahoma" pitchFamily="34" charset="0"/>
              <a:ea typeface="ＭＳ Ｐゴシック"/>
              <a:cs typeface="ＭＳ Ｐゴシック"/>
            </a:endParaRPr>
          </a:p>
          <a:p>
            <a:pPr marL="631825" indent="-631825" eaLnBrk="0" hangingPunct="0"/>
            <a:r>
              <a:rPr lang="en-GB" sz="1800" i="0" u="sng">
                <a:solidFill>
                  <a:srgbClr val="990033"/>
                </a:solidFill>
                <a:latin typeface="Tahoma" pitchFamily="34" charset="0"/>
                <a:ea typeface="ＭＳ Ｐゴシック"/>
                <a:cs typeface="ＭＳ Ｐゴシック"/>
              </a:rPr>
              <a:t>Mobility</a:t>
            </a:r>
            <a:r>
              <a:rPr lang="en-GB" sz="1800" b="0" i="0">
                <a:solidFill>
                  <a:schemeClr val="tx1"/>
                </a:solidFill>
                <a:latin typeface="Tahoma" pitchFamily="34" charset="0"/>
                <a:ea typeface="ＭＳ Ｐゴシック"/>
                <a:cs typeface="ＭＳ Ｐゴシック"/>
              </a:rPr>
              <a:t>: at the time of recruitment by the host organisation, researchers must not have resided or carried out their main activity (work, studies, etc) in the country of their host organisation for more than 12 months in the 3 years immediately prior to the reference date.</a:t>
            </a:r>
          </a:p>
        </p:txBody>
      </p:sp>
      <p:sp>
        <p:nvSpPr>
          <p:cNvPr id="41986" name="Rectangle 10"/>
          <p:cNvSpPr>
            <a:spLocks noChangeArrowheads="1"/>
          </p:cNvSpPr>
          <p:nvPr/>
        </p:nvSpPr>
        <p:spPr bwMode="auto">
          <a:xfrm>
            <a:off x="3241675" y="0"/>
            <a:ext cx="5902325"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ITN definitions (researchers)</a:t>
            </a:r>
          </a:p>
        </p:txBody>
      </p:sp>
      <p:pic>
        <p:nvPicPr>
          <p:cNvPr id="41988" name="Picture 4"/>
          <p:cNvPicPr>
            <a:picLocks noChangeAspect="1" noChangeArrowheads="1"/>
          </p:cNvPicPr>
          <p:nvPr/>
        </p:nvPicPr>
        <p:blipFill>
          <a:blip r:embed="rId3"/>
          <a:srcRect/>
          <a:stretch>
            <a:fillRect/>
          </a:stretch>
        </p:blipFill>
        <p:spPr bwMode="auto">
          <a:xfrm>
            <a:off x="134938" y="1382713"/>
            <a:ext cx="2009775" cy="1225550"/>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3" name="TextBox 32"/>
          <p:cNvSpPr txBox="1">
            <a:spLocks noChangeArrowheads="1"/>
          </p:cNvSpPr>
          <p:nvPr/>
        </p:nvSpPr>
        <p:spPr bwMode="auto">
          <a:xfrm>
            <a:off x="201613" y="1236663"/>
            <a:ext cx="8213725" cy="4211637"/>
          </a:xfrm>
          <a:prstGeom prst="rect">
            <a:avLst/>
          </a:prstGeom>
          <a:noFill/>
          <a:ln w="9525">
            <a:noFill/>
            <a:miter lim="800000"/>
            <a:headEnd/>
            <a:tailEnd/>
          </a:ln>
        </p:spPr>
        <p:txBody>
          <a:bodyPr>
            <a:spAutoFit/>
          </a:bodyPr>
          <a:lstStyle/>
          <a:p>
            <a:pPr marL="361950" indent="-276225" eaLnBrk="0" hangingPunct="0">
              <a:buFontTx/>
              <a:buChar char="•"/>
            </a:pPr>
            <a:r>
              <a:rPr lang="en-US" sz="1800" i="0">
                <a:solidFill>
                  <a:srgbClr val="990033"/>
                </a:solidFill>
                <a:latin typeface="Tahoma" pitchFamily="34" charset="0"/>
                <a:ea typeface="ＭＳ Ｐゴシック"/>
                <a:cs typeface="ＭＳ Ｐゴシック"/>
              </a:rPr>
              <a:t>At least </a:t>
            </a:r>
            <a:r>
              <a:rPr lang="en-GB" sz="1800" i="0">
                <a:solidFill>
                  <a:srgbClr val="990033"/>
                </a:solidFill>
                <a:latin typeface="Tahoma" pitchFamily="34" charset="0"/>
                <a:ea typeface="ＭＳ Ｐゴシック"/>
                <a:cs typeface="ＭＳ Ｐゴシック"/>
              </a:rPr>
              <a:t>3 participants</a:t>
            </a:r>
            <a:r>
              <a:rPr lang="en-GB" sz="1800" b="0" i="0">
                <a:solidFill>
                  <a:schemeClr val="tx1"/>
                </a:solidFill>
                <a:latin typeface="Tahoma" pitchFamily="34" charset="0"/>
                <a:ea typeface="ＭＳ Ｐゴシック"/>
                <a:cs typeface="ＭＳ Ｐゴシック"/>
              </a:rPr>
              <a:t> (any type) from 3 different MS/AC</a:t>
            </a:r>
            <a:br>
              <a:rPr lang="en-GB" sz="1800" b="0" i="0">
                <a:solidFill>
                  <a:schemeClr val="tx1"/>
                </a:solidFill>
                <a:latin typeface="Tahoma" pitchFamily="34" charset="0"/>
                <a:ea typeface="ＭＳ Ｐゴシック"/>
                <a:cs typeface="ＭＳ Ｐゴシック"/>
              </a:rPr>
            </a:br>
            <a:r>
              <a:rPr lang="en-GB" sz="1800" b="0" i="0">
                <a:solidFill>
                  <a:schemeClr val="tx1"/>
                </a:solidFill>
                <a:latin typeface="Tahoma" pitchFamily="34" charset="0"/>
                <a:ea typeface="ＭＳ Ｐゴシック"/>
                <a:cs typeface="ＭＳ Ｐゴシック"/>
              </a:rPr>
              <a:t>Above this minimum, participation of OTC and IO is possible</a:t>
            </a:r>
          </a:p>
          <a:p>
            <a:pPr marL="361950" indent="-276225" eaLnBrk="0" hangingPunct="0">
              <a:buFontTx/>
              <a:buChar char="•"/>
            </a:pPr>
            <a:r>
              <a:rPr lang="en-GB" sz="1800" i="0">
                <a:solidFill>
                  <a:srgbClr val="990033"/>
                </a:solidFill>
                <a:latin typeface="Tahoma" pitchFamily="34" charset="0"/>
                <a:ea typeface="ＭＳ Ｐゴシック"/>
                <a:cs typeface="ＭＳ Ｐゴシック"/>
              </a:rPr>
              <a:t>Associated partners</a:t>
            </a:r>
            <a:r>
              <a:rPr lang="en-GB" sz="1800" b="0" i="0">
                <a:solidFill>
                  <a:schemeClr val="tx1"/>
                </a:solidFill>
                <a:latin typeface="Tahoma" pitchFamily="34" charset="0"/>
                <a:ea typeface="ＭＳ Ｐゴシック"/>
                <a:cs typeface="ＭＳ Ｐゴシック"/>
              </a:rPr>
              <a:t> from any country / sector / discipline</a:t>
            </a:r>
          </a:p>
          <a:p>
            <a:pPr marL="361950" indent="-276225" eaLnBrk="0" hangingPunct="0">
              <a:buFontTx/>
              <a:buChar char="•"/>
            </a:pPr>
            <a:r>
              <a:rPr lang="en-GB" sz="1800" i="0">
                <a:solidFill>
                  <a:srgbClr val="990033"/>
                </a:solidFill>
                <a:latin typeface="Tahoma" pitchFamily="34" charset="0"/>
                <a:ea typeface="ＭＳ Ｐゴシック"/>
                <a:cs typeface="ＭＳ Ｐゴシック"/>
              </a:rPr>
              <a:t>Private sector participation</a:t>
            </a:r>
            <a:r>
              <a:rPr lang="en-GB" sz="1800" b="0" i="0">
                <a:solidFill>
                  <a:schemeClr val="tx1"/>
                </a:solidFill>
                <a:latin typeface="Tahoma" pitchFamily="34" charset="0"/>
                <a:ea typeface="ＭＳ Ｐゴシック"/>
                <a:cs typeface="ＭＳ Ｐゴシック"/>
              </a:rPr>
              <a:t>: “highest possible level”</a:t>
            </a:r>
          </a:p>
          <a:p>
            <a:pPr marL="361950" indent="-276225" eaLnBrk="0" hangingPunct="0">
              <a:buFontTx/>
              <a:buChar char="•"/>
            </a:pPr>
            <a:endParaRPr lang="en-GB" sz="1800" b="0" i="0">
              <a:solidFill>
                <a:schemeClr val="tx1"/>
              </a:solidFill>
              <a:latin typeface="Tahoma" pitchFamily="34" charset="0"/>
              <a:ea typeface="ＭＳ Ｐゴシック"/>
              <a:cs typeface="ＭＳ Ｐゴシック"/>
            </a:endParaRPr>
          </a:p>
          <a:p>
            <a:pPr marL="361950" indent="-276225" eaLnBrk="0" hangingPunct="0">
              <a:buFontTx/>
              <a:buChar char="•"/>
            </a:pPr>
            <a:r>
              <a:rPr lang="en-GB" sz="1800" b="0" i="0">
                <a:solidFill>
                  <a:schemeClr val="tx1"/>
                </a:solidFill>
                <a:latin typeface="Tahoma" pitchFamily="34" charset="0"/>
                <a:ea typeface="ＭＳ Ｐゴシック"/>
                <a:cs typeface="ＭＳ Ｐゴシック"/>
              </a:rPr>
              <a:t>Network involved in a</a:t>
            </a:r>
            <a:r>
              <a:rPr lang="en-GB" sz="1800" i="0">
                <a:solidFill>
                  <a:srgbClr val="990033"/>
                </a:solidFill>
                <a:latin typeface="Tahoma" pitchFamily="34" charset="0"/>
                <a:ea typeface="ＭＳ Ｐゴシック"/>
                <a:cs typeface="ＭＳ Ｐゴシック"/>
              </a:rPr>
              <a:t> joint research training programme</a:t>
            </a:r>
          </a:p>
          <a:p>
            <a:pPr marL="361950" indent="-276225" eaLnBrk="0" hangingPunct="0">
              <a:buFontTx/>
              <a:buChar char="•"/>
            </a:pPr>
            <a:r>
              <a:rPr lang="en-GB" sz="1800" i="0">
                <a:solidFill>
                  <a:srgbClr val="990033"/>
                </a:solidFill>
                <a:latin typeface="Tahoma" pitchFamily="34" charset="0"/>
                <a:ea typeface="ＭＳ Ｐゴシック"/>
                <a:cs typeface="ＭＳ Ｐゴシック"/>
              </a:rPr>
              <a:t>Participants appoint researchers</a:t>
            </a:r>
            <a:r>
              <a:rPr lang="en-GB" sz="1800" b="0" i="0">
                <a:solidFill>
                  <a:schemeClr val="tx1"/>
                </a:solidFill>
                <a:latin typeface="Tahoma" pitchFamily="34" charset="0"/>
                <a:ea typeface="ＭＳ Ｐゴシック"/>
                <a:cs typeface="ＭＳ Ｐゴシック"/>
              </a:rPr>
              <a:t> to carry out proposed work</a:t>
            </a:r>
          </a:p>
          <a:p>
            <a:pPr marL="361950" indent="-276225" eaLnBrk="0" hangingPunct="0"/>
            <a:endParaRPr lang="en-GB" sz="1800" b="0" i="0">
              <a:solidFill>
                <a:schemeClr val="tx1"/>
              </a:solidFill>
              <a:latin typeface="Tahoma" pitchFamily="34" charset="0"/>
              <a:ea typeface="ＭＳ Ｐゴシック"/>
              <a:cs typeface="ＭＳ Ｐゴシック"/>
            </a:endParaRPr>
          </a:p>
          <a:p>
            <a:pPr marL="361950" indent="-276225" eaLnBrk="0" hangingPunct="0">
              <a:buFontTx/>
              <a:buChar char="•"/>
            </a:pPr>
            <a:r>
              <a:rPr lang="en-GB" sz="1800" i="0">
                <a:solidFill>
                  <a:srgbClr val="990033"/>
                </a:solidFill>
                <a:latin typeface="Tahoma" pitchFamily="34" charset="0"/>
                <a:ea typeface="ＭＳ Ｐゴシック"/>
                <a:cs typeface="ＭＳ Ｐゴシック"/>
              </a:rPr>
              <a:t>ESR</a:t>
            </a:r>
            <a:r>
              <a:rPr lang="en-GB" sz="1800" b="0" i="0">
                <a:solidFill>
                  <a:schemeClr val="tx1"/>
                </a:solidFill>
                <a:latin typeface="Tahoma" pitchFamily="34" charset="0"/>
                <a:ea typeface="ＭＳ Ｐゴシック"/>
                <a:cs typeface="ＭＳ Ｐゴシック"/>
              </a:rPr>
              <a:t>: appointment for 3-36 months (&gt;80% of total)</a:t>
            </a:r>
          </a:p>
          <a:p>
            <a:pPr marL="361950" indent="-276225" eaLnBrk="0" hangingPunct="0">
              <a:buFontTx/>
              <a:buChar char="•"/>
            </a:pPr>
            <a:r>
              <a:rPr lang="en-GB" sz="1800" i="0">
                <a:solidFill>
                  <a:srgbClr val="990033"/>
                </a:solidFill>
                <a:latin typeface="Tahoma" pitchFamily="34" charset="0"/>
                <a:ea typeface="ＭＳ Ｐゴシック"/>
                <a:cs typeface="ＭＳ Ｐゴシック"/>
              </a:rPr>
              <a:t>ER</a:t>
            </a:r>
            <a:r>
              <a:rPr lang="en-GB" sz="1800" b="0" i="0">
                <a:solidFill>
                  <a:schemeClr val="tx1"/>
                </a:solidFill>
                <a:latin typeface="Tahoma" pitchFamily="34" charset="0"/>
                <a:ea typeface="ＭＳ Ｐゴシック"/>
                <a:cs typeface="ＭＳ Ｐゴシック"/>
              </a:rPr>
              <a:t>: appointment for 3-24 months (&lt;20% of total)</a:t>
            </a:r>
          </a:p>
          <a:p>
            <a:pPr marL="361950" indent="-276225" eaLnBrk="0" hangingPunct="0">
              <a:buFontTx/>
              <a:buChar char="•"/>
            </a:pPr>
            <a:r>
              <a:rPr lang="en-GB" sz="1800" i="0">
                <a:solidFill>
                  <a:srgbClr val="990033"/>
                </a:solidFill>
                <a:latin typeface="Tahoma" pitchFamily="34" charset="0"/>
                <a:ea typeface="ＭＳ Ｐゴシック"/>
                <a:cs typeface="ＭＳ Ｐゴシック"/>
              </a:rPr>
              <a:t>Secondments </a:t>
            </a:r>
            <a:r>
              <a:rPr lang="en-GB" sz="1800" b="0" i="0">
                <a:solidFill>
                  <a:schemeClr val="tx1"/>
                </a:solidFill>
                <a:latin typeface="Tahoma" pitchFamily="34" charset="0"/>
                <a:ea typeface="ＭＳ Ｐゴシック"/>
                <a:cs typeface="ＭＳ Ｐゴシック"/>
              </a:rPr>
              <a:t>encouraged</a:t>
            </a:r>
            <a:br>
              <a:rPr lang="en-GB" sz="1800" b="0" i="0">
                <a:solidFill>
                  <a:schemeClr val="tx1"/>
                </a:solidFill>
                <a:latin typeface="Tahoma" pitchFamily="34" charset="0"/>
                <a:ea typeface="ＭＳ Ｐゴシック"/>
                <a:cs typeface="ＭＳ Ｐゴシック"/>
              </a:rPr>
            </a:br>
            <a:r>
              <a:rPr lang="en-GB" sz="1800" b="0" i="0">
                <a:solidFill>
                  <a:schemeClr val="tx1"/>
                </a:solidFill>
                <a:latin typeface="Tahoma" pitchFamily="34" charset="0"/>
                <a:ea typeface="ＭＳ Ｐゴシック"/>
                <a:cs typeface="ＭＳ Ｐゴシック"/>
              </a:rPr>
              <a:t>(up to 30% of recruitment period)</a:t>
            </a:r>
          </a:p>
          <a:p>
            <a:pPr marL="361950" indent="-276225" eaLnBrk="0" hangingPunct="0">
              <a:buFontTx/>
              <a:buChar char="•"/>
            </a:pPr>
            <a:endParaRPr lang="en-GB" sz="1800" b="0" i="0">
              <a:solidFill>
                <a:schemeClr val="tx1"/>
              </a:solidFill>
              <a:latin typeface="Tahoma" pitchFamily="34" charset="0"/>
              <a:ea typeface="ＭＳ Ｐゴシック"/>
              <a:cs typeface="ＭＳ Ｐゴシック"/>
            </a:endParaRPr>
          </a:p>
          <a:p>
            <a:pPr marL="361950" indent="-276225" eaLnBrk="0" hangingPunct="0">
              <a:buClr>
                <a:srgbClr val="990033"/>
              </a:buClr>
              <a:buFontTx/>
              <a:buChar char="•"/>
            </a:pPr>
            <a:r>
              <a:rPr lang="en-GB" sz="1800" b="0" i="0">
                <a:solidFill>
                  <a:schemeClr val="tx1"/>
                </a:solidFill>
                <a:latin typeface="Tahoma" pitchFamily="34" charset="0"/>
                <a:ea typeface="ＭＳ Ｐゴシック"/>
                <a:cs typeface="ＭＳ Ｐゴシック"/>
              </a:rPr>
              <a:t>Max </a:t>
            </a:r>
            <a:r>
              <a:rPr lang="en-GB" sz="1800" i="0">
                <a:solidFill>
                  <a:srgbClr val="990033"/>
                </a:solidFill>
                <a:latin typeface="Tahoma" pitchFamily="34" charset="0"/>
                <a:ea typeface="ＭＳ Ｐゴシック"/>
                <a:cs typeface="ＭＳ Ｐゴシック"/>
              </a:rPr>
              <a:t>500</a:t>
            </a:r>
            <a:r>
              <a:rPr lang="en-GB" sz="1800" b="0" i="0">
                <a:solidFill>
                  <a:schemeClr val="tx1"/>
                </a:solidFill>
                <a:latin typeface="Tahoma" pitchFamily="34" charset="0"/>
                <a:ea typeface="ＭＳ Ｐゴシック"/>
                <a:cs typeface="ＭＳ Ｐゴシック"/>
              </a:rPr>
              <a:t> researcher months</a:t>
            </a:r>
          </a:p>
          <a:p>
            <a:pPr marL="361950" indent="-276225" eaLnBrk="0" hangingPunct="0">
              <a:buClr>
                <a:srgbClr val="990033"/>
              </a:buClr>
              <a:buFontTx/>
              <a:buChar char="•"/>
            </a:pPr>
            <a:r>
              <a:rPr lang="en-GB" sz="1800" b="0" i="0">
                <a:solidFill>
                  <a:schemeClr val="tx1"/>
                </a:solidFill>
                <a:latin typeface="Tahoma" pitchFamily="34" charset="0"/>
                <a:ea typeface="ＭＳ Ｐゴシック"/>
                <a:cs typeface="ＭＳ Ｐゴシック"/>
              </a:rPr>
              <a:t>Max </a:t>
            </a:r>
            <a:r>
              <a:rPr lang="en-GB" sz="1800" i="0">
                <a:solidFill>
                  <a:srgbClr val="990033"/>
                </a:solidFill>
                <a:latin typeface="Tahoma" pitchFamily="34" charset="0"/>
                <a:ea typeface="ＭＳ Ｐゴシック"/>
                <a:cs typeface="ＭＳ Ｐゴシック"/>
              </a:rPr>
              <a:t>40%</a:t>
            </a:r>
            <a:r>
              <a:rPr lang="en-GB" sz="1800" b="0" i="0">
                <a:solidFill>
                  <a:schemeClr val="tx1"/>
                </a:solidFill>
                <a:latin typeface="Tahoma" pitchFamily="34" charset="0"/>
                <a:ea typeface="ＭＳ Ｐゴシック"/>
                <a:cs typeface="ＭＳ Ｐゴシック"/>
              </a:rPr>
              <a:t> budget to one country</a:t>
            </a:r>
          </a:p>
        </p:txBody>
      </p:sp>
      <p:pic>
        <p:nvPicPr>
          <p:cNvPr id="44034" name="Picture 37" descr="Picture1"/>
          <p:cNvPicPr>
            <a:picLocks noChangeAspect="1" noChangeArrowheads="1"/>
          </p:cNvPicPr>
          <p:nvPr/>
        </p:nvPicPr>
        <p:blipFill>
          <a:blip r:embed="rId3"/>
          <a:srcRect/>
          <a:stretch>
            <a:fillRect/>
          </a:stretch>
        </p:blipFill>
        <p:spPr bwMode="auto">
          <a:xfrm>
            <a:off x="5187950" y="3676650"/>
            <a:ext cx="3797300" cy="2776538"/>
          </a:xfrm>
          <a:prstGeom prst="rect">
            <a:avLst/>
          </a:prstGeom>
          <a:noFill/>
          <a:ln w="9525">
            <a:noFill/>
            <a:miter lim="800000"/>
            <a:headEnd/>
            <a:tailEnd/>
          </a:ln>
        </p:spPr>
      </p:pic>
      <p:sp>
        <p:nvSpPr>
          <p:cNvPr id="44035" name="Text Box 9"/>
          <p:cNvSpPr txBox="1">
            <a:spLocks noChangeArrowheads="1"/>
          </p:cNvSpPr>
          <p:nvPr/>
        </p:nvSpPr>
        <p:spPr bwMode="auto">
          <a:xfrm>
            <a:off x="168275" y="122238"/>
            <a:ext cx="8826500" cy="687387"/>
          </a:xfrm>
          <a:prstGeom prst="rect">
            <a:avLst/>
          </a:prstGeom>
          <a:solidFill>
            <a:srgbClr val="333399"/>
          </a:solidFill>
          <a:ln w="9525">
            <a:noFill/>
            <a:miter lim="800000"/>
            <a:headEnd/>
            <a:tailEnd/>
          </a:ln>
        </p:spPr>
        <p:txBody>
          <a:bodyPr/>
          <a:lstStyle/>
          <a:p>
            <a:pPr algn="ctr" eaLnBrk="0" hangingPunct="0">
              <a:lnSpc>
                <a:spcPct val="115000"/>
              </a:lnSpc>
            </a:pPr>
            <a:r>
              <a:rPr lang="en-US" sz="3200" b="0" i="0">
                <a:solidFill>
                  <a:srgbClr val="FFFFFF"/>
                </a:solidFill>
                <a:ea typeface="ＭＳ Ｐゴシック"/>
                <a:cs typeface="ＭＳ Ｐゴシック"/>
              </a:rPr>
              <a:t>Multi-partners ITNs (Multi-ITN)</a:t>
            </a:r>
          </a:p>
        </p:txBody>
      </p:sp>
      <p:sp>
        <p:nvSpPr>
          <p:cNvPr id="44037" name="Text Box 5"/>
          <p:cNvSpPr txBox="1">
            <a:spLocks noChangeArrowheads="1"/>
          </p:cNvSpPr>
          <p:nvPr/>
        </p:nvSpPr>
        <p:spPr bwMode="auto">
          <a:xfrm>
            <a:off x="66675" y="6188075"/>
            <a:ext cx="4140200" cy="304800"/>
          </a:xfrm>
          <a:prstGeom prst="rect">
            <a:avLst/>
          </a:prstGeom>
          <a:noFill/>
          <a:ln w="9525">
            <a:noFill/>
            <a:miter lim="800000"/>
            <a:headEnd/>
            <a:tailEnd/>
          </a:ln>
        </p:spPr>
        <p:txBody>
          <a:bodyPr wrap="none">
            <a:spAutoFit/>
          </a:bodyPr>
          <a:lstStyle/>
          <a:p>
            <a:r>
              <a:rPr lang="fr-BE" sz="1400">
                <a:solidFill>
                  <a:schemeClr val="bg2"/>
                </a:solidFill>
              </a:rPr>
              <a:t>Note: 9 participants on average over 2007-2011</a:t>
            </a:r>
            <a:endParaRPr lang="en-GB" sz="1400">
              <a:solidFill>
                <a:schemeClr val="bg2"/>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1" name="TextBox 32"/>
          <p:cNvSpPr txBox="1">
            <a:spLocks noChangeArrowheads="1"/>
          </p:cNvSpPr>
          <p:nvPr/>
        </p:nvSpPr>
        <p:spPr bwMode="auto">
          <a:xfrm>
            <a:off x="201613" y="1238250"/>
            <a:ext cx="8483600" cy="4211638"/>
          </a:xfrm>
          <a:prstGeom prst="rect">
            <a:avLst/>
          </a:prstGeom>
          <a:noFill/>
          <a:ln w="9525">
            <a:noFill/>
            <a:miter lim="800000"/>
            <a:headEnd/>
            <a:tailEnd/>
          </a:ln>
        </p:spPr>
        <p:txBody>
          <a:bodyPr>
            <a:spAutoFit/>
          </a:bodyPr>
          <a:lstStyle/>
          <a:p>
            <a:pPr marL="354013" indent="-268288" eaLnBrk="0" hangingPunct="0">
              <a:buFontTx/>
              <a:buChar char="•"/>
            </a:pPr>
            <a:r>
              <a:rPr lang="en-GB" sz="1800" i="0">
                <a:solidFill>
                  <a:srgbClr val="990033"/>
                </a:solidFill>
                <a:latin typeface="Tahoma" pitchFamily="34" charset="0"/>
                <a:ea typeface="ＭＳ Ｐゴシック"/>
                <a:cs typeface="ＭＳ Ｐゴシック"/>
              </a:rPr>
              <a:t>1 participant only </a:t>
            </a:r>
            <a:r>
              <a:rPr lang="en-GB" sz="1800" b="0" i="0">
                <a:solidFill>
                  <a:schemeClr val="tx1"/>
                </a:solidFill>
                <a:latin typeface="Tahoma" pitchFamily="34" charset="0"/>
                <a:ea typeface="ＭＳ Ｐゴシック"/>
                <a:cs typeface="ＭＳ Ｐゴシック"/>
              </a:rPr>
              <a:t>(from MS/AC) </a:t>
            </a:r>
            <a:br>
              <a:rPr lang="en-GB" sz="1800" b="0" i="0">
                <a:solidFill>
                  <a:schemeClr val="tx1"/>
                </a:solidFill>
                <a:latin typeface="Tahoma" pitchFamily="34" charset="0"/>
                <a:ea typeface="ＭＳ Ｐゴシック"/>
                <a:cs typeface="ＭＳ Ｐゴシック"/>
              </a:rPr>
            </a:br>
            <a:r>
              <a:rPr lang="en-GB" sz="1800" b="0" i="0">
                <a:solidFill>
                  <a:schemeClr val="tx1"/>
                </a:solidFill>
                <a:latin typeface="Tahoma" pitchFamily="34" charset="0"/>
                <a:ea typeface="ＭＳ Ｐゴシック"/>
                <a:cs typeface="ＭＳ Ｐゴシック"/>
              </a:rPr>
              <a:t>typically a University or Research Centre offering doctoral programme</a:t>
            </a:r>
          </a:p>
          <a:p>
            <a:pPr marL="354013" indent="-268288" eaLnBrk="0" hangingPunct="0">
              <a:buFontTx/>
              <a:buChar char="•"/>
            </a:pPr>
            <a:r>
              <a:rPr lang="en-GB" sz="1800" i="0">
                <a:solidFill>
                  <a:srgbClr val="990033"/>
                </a:solidFill>
                <a:latin typeface="Tahoma" pitchFamily="34" charset="0"/>
                <a:ea typeface="ＭＳ Ｐゴシック"/>
                <a:cs typeface="ＭＳ Ｐゴシック"/>
              </a:rPr>
              <a:t>Associated partners</a:t>
            </a:r>
            <a:r>
              <a:rPr lang="en-GB" sz="1800" b="0" i="0">
                <a:solidFill>
                  <a:schemeClr val="tx1"/>
                </a:solidFill>
                <a:latin typeface="Tahoma" pitchFamily="34" charset="0"/>
                <a:ea typeface="ＭＳ Ｐゴシック"/>
                <a:cs typeface="ＭＳ Ｐゴシック"/>
              </a:rPr>
              <a:t> from any country / sector / discipline</a:t>
            </a:r>
            <a:br>
              <a:rPr lang="en-GB" sz="1800" b="0" i="0">
                <a:solidFill>
                  <a:schemeClr val="tx1"/>
                </a:solidFill>
                <a:latin typeface="Tahoma" pitchFamily="34" charset="0"/>
                <a:ea typeface="ＭＳ Ｐゴシック"/>
                <a:cs typeface="ＭＳ Ｐゴシック"/>
              </a:rPr>
            </a:br>
            <a:r>
              <a:rPr lang="en-GB" sz="1800" b="0" i="0">
                <a:solidFill>
                  <a:schemeClr val="tx1"/>
                </a:solidFill>
                <a:latin typeface="Tahoma" pitchFamily="34" charset="0"/>
                <a:ea typeface="ＭＳ Ｐゴシック"/>
                <a:cs typeface="ＭＳ Ｐゴシック"/>
              </a:rPr>
              <a:t>strengthen the international, interdisciplinary and intersectoral aspects</a:t>
            </a:r>
          </a:p>
          <a:p>
            <a:pPr marL="354013" indent="-268288" eaLnBrk="0" hangingPunct="0">
              <a:buFontTx/>
              <a:buChar char="•"/>
            </a:pPr>
            <a:endParaRPr lang="en-GB" sz="1800" b="0" i="0">
              <a:solidFill>
                <a:schemeClr val="tx1"/>
              </a:solidFill>
              <a:latin typeface="Tahoma" pitchFamily="34" charset="0"/>
              <a:ea typeface="ＭＳ Ｐゴシック"/>
              <a:cs typeface="ＭＳ Ｐゴシック"/>
            </a:endParaRPr>
          </a:p>
          <a:p>
            <a:pPr marL="354013" indent="-268288" eaLnBrk="0" hangingPunct="0">
              <a:buFontTx/>
              <a:buChar char="•"/>
            </a:pPr>
            <a:r>
              <a:rPr lang="en-GB" sz="1800" b="0" i="0">
                <a:solidFill>
                  <a:schemeClr val="tx1"/>
                </a:solidFill>
                <a:latin typeface="Tahoma" pitchFamily="34" charset="0"/>
                <a:ea typeface="ＭＳ Ｐゴシック"/>
                <a:cs typeface="ＭＳ Ｐゴシック"/>
              </a:rPr>
              <a:t>Network involved in a </a:t>
            </a:r>
            <a:r>
              <a:rPr lang="en-GB" sz="1800" i="0">
                <a:solidFill>
                  <a:srgbClr val="990033"/>
                </a:solidFill>
                <a:latin typeface="Tahoma" pitchFamily="34" charset="0"/>
                <a:ea typeface="ＭＳ Ｐゴシック"/>
                <a:cs typeface="ＭＳ Ｐゴシック"/>
              </a:rPr>
              <a:t>joint research training programme</a:t>
            </a:r>
          </a:p>
          <a:p>
            <a:pPr marL="354013" indent="-268288" eaLnBrk="0" hangingPunct="0">
              <a:buFontTx/>
              <a:buChar char="•"/>
            </a:pPr>
            <a:r>
              <a:rPr lang="en-GB" sz="1800" b="0" i="0">
                <a:solidFill>
                  <a:schemeClr val="tx1"/>
                </a:solidFill>
                <a:latin typeface="Tahoma" pitchFamily="34" charset="0"/>
                <a:ea typeface="ＭＳ Ｐゴシック"/>
                <a:cs typeface="ＭＳ Ｐゴシック"/>
              </a:rPr>
              <a:t>The </a:t>
            </a:r>
            <a:r>
              <a:rPr lang="en-GB" sz="1800" i="0">
                <a:solidFill>
                  <a:srgbClr val="990033"/>
                </a:solidFill>
                <a:latin typeface="Tahoma" pitchFamily="34" charset="0"/>
                <a:ea typeface="ＭＳ Ｐゴシック"/>
                <a:cs typeface="ＭＳ Ｐゴシック"/>
              </a:rPr>
              <a:t>single participant appoints researchers</a:t>
            </a:r>
          </a:p>
          <a:p>
            <a:pPr marL="354013" indent="-268288" eaLnBrk="0" hangingPunct="0"/>
            <a:endParaRPr lang="en-GB" sz="1800" i="0">
              <a:solidFill>
                <a:srgbClr val="990033"/>
              </a:solidFill>
              <a:latin typeface="Tahoma" pitchFamily="34" charset="0"/>
              <a:ea typeface="ＭＳ Ｐゴシック"/>
              <a:cs typeface="ＭＳ Ｐゴシック"/>
            </a:endParaRPr>
          </a:p>
          <a:p>
            <a:pPr marL="354013" indent="-268288" eaLnBrk="0" hangingPunct="0">
              <a:buFontTx/>
              <a:buChar char="•"/>
            </a:pPr>
            <a:r>
              <a:rPr lang="en-GB" sz="1800" i="0">
                <a:solidFill>
                  <a:srgbClr val="990033"/>
                </a:solidFill>
                <a:latin typeface="Tahoma" pitchFamily="34" charset="0"/>
                <a:ea typeface="ＭＳ Ｐゴシック"/>
                <a:cs typeface="ＭＳ Ｐゴシック"/>
              </a:rPr>
              <a:t>Only ESR</a:t>
            </a:r>
            <a:r>
              <a:rPr lang="en-GB" sz="1800" b="0" i="0">
                <a:solidFill>
                  <a:schemeClr val="tx1"/>
                </a:solidFill>
                <a:latin typeface="Tahoma" pitchFamily="34" charset="0"/>
                <a:ea typeface="ＭＳ Ｐゴシック"/>
                <a:cs typeface="ＭＳ Ｐゴシック"/>
              </a:rPr>
              <a:t>: appointment for 3-</a:t>
            </a:r>
            <a:r>
              <a:rPr lang="en-GB" sz="1800" i="0">
                <a:solidFill>
                  <a:srgbClr val="990033"/>
                </a:solidFill>
                <a:latin typeface="Tahoma" pitchFamily="34" charset="0"/>
                <a:ea typeface="ＭＳ Ｐゴシック"/>
                <a:cs typeface="ＭＳ Ｐゴシック"/>
              </a:rPr>
              <a:t>36</a:t>
            </a:r>
            <a:r>
              <a:rPr lang="en-GB" sz="1800" b="0" i="0">
                <a:solidFill>
                  <a:schemeClr val="tx1"/>
                </a:solidFill>
                <a:latin typeface="Tahoma" pitchFamily="34" charset="0"/>
                <a:ea typeface="ＭＳ Ｐゴシック"/>
                <a:cs typeface="ＭＳ Ｐゴシック"/>
              </a:rPr>
              <a:t> months</a:t>
            </a:r>
          </a:p>
          <a:p>
            <a:pPr marL="354013" indent="-268288" eaLnBrk="0" hangingPunct="0">
              <a:buFontTx/>
              <a:buChar char="•"/>
            </a:pPr>
            <a:r>
              <a:rPr lang="en-GB" sz="1800" i="0">
                <a:solidFill>
                  <a:srgbClr val="990033"/>
                </a:solidFill>
                <a:latin typeface="Tahoma" pitchFamily="34" charset="0"/>
                <a:ea typeface="ＭＳ Ｐゴシック"/>
                <a:cs typeface="ＭＳ Ｐゴシック"/>
              </a:rPr>
              <a:t>Mandatory enrolment in doctoral programme</a:t>
            </a:r>
          </a:p>
          <a:p>
            <a:pPr marL="354013" indent="-268288" eaLnBrk="0" hangingPunct="0">
              <a:buFontTx/>
              <a:buChar char="•"/>
            </a:pPr>
            <a:r>
              <a:rPr lang="en-GB" sz="1800" i="0">
                <a:solidFill>
                  <a:srgbClr val="990033"/>
                </a:solidFill>
                <a:latin typeface="Tahoma" pitchFamily="34" charset="0"/>
                <a:ea typeface="ＭＳ Ｐゴシック"/>
                <a:cs typeface="ＭＳ Ｐゴシック"/>
              </a:rPr>
              <a:t>Secondments</a:t>
            </a:r>
            <a:r>
              <a:rPr lang="en-GB" sz="1800" i="0">
                <a:solidFill>
                  <a:schemeClr val="tx1"/>
                </a:solidFill>
                <a:latin typeface="Tahoma" pitchFamily="34" charset="0"/>
                <a:ea typeface="ＭＳ Ｐゴシック"/>
                <a:cs typeface="ＭＳ Ｐゴシック"/>
              </a:rPr>
              <a:t> </a:t>
            </a:r>
            <a:r>
              <a:rPr lang="en-GB" sz="1800" b="0" i="0">
                <a:solidFill>
                  <a:schemeClr val="tx1"/>
                </a:solidFill>
                <a:latin typeface="Tahoma" pitchFamily="34" charset="0"/>
                <a:ea typeface="ＭＳ Ｐゴシック"/>
                <a:cs typeface="ＭＳ Ｐゴシック"/>
              </a:rPr>
              <a:t>encouraged</a:t>
            </a:r>
            <a:br>
              <a:rPr lang="en-GB" sz="1800" b="0" i="0">
                <a:solidFill>
                  <a:schemeClr val="tx1"/>
                </a:solidFill>
                <a:latin typeface="Tahoma" pitchFamily="34" charset="0"/>
                <a:ea typeface="ＭＳ Ｐゴシック"/>
                <a:cs typeface="ＭＳ Ｐゴシック"/>
              </a:rPr>
            </a:br>
            <a:r>
              <a:rPr lang="en-GB" sz="1800" b="0" i="0">
                <a:solidFill>
                  <a:schemeClr val="tx1"/>
                </a:solidFill>
                <a:latin typeface="Tahoma" pitchFamily="34" charset="0"/>
                <a:ea typeface="ＭＳ Ｐゴシック"/>
                <a:cs typeface="ＭＳ Ｐゴシック"/>
              </a:rPr>
              <a:t>(up to 30% of recruitment period)</a:t>
            </a:r>
          </a:p>
          <a:p>
            <a:pPr marL="354013" indent="-268288" eaLnBrk="0" hangingPunct="0"/>
            <a:endParaRPr lang="en-GB" sz="1800" b="0" i="0">
              <a:solidFill>
                <a:schemeClr val="tx1"/>
              </a:solidFill>
              <a:latin typeface="Tahoma" pitchFamily="34" charset="0"/>
              <a:ea typeface="ＭＳ Ｐゴシック"/>
              <a:cs typeface="ＭＳ Ｐゴシック"/>
            </a:endParaRPr>
          </a:p>
          <a:p>
            <a:pPr marL="354013" indent="-268288" eaLnBrk="0" hangingPunct="0">
              <a:buClr>
                <a:srgbClr val="990033"/>
              </a:buClr>
              <a:buFontTx/>
              <a:buChar char="•"/>
            </a:pPr>
            <a:r>
              <a:rPr lang="en-GB" sz="1800" b="0" i="0">
                <a:solidFill>
                  <a:schemeClr val="tx1"/>
                </a:solidFill>
                <a:latin typeface="Tahoma" pitchFamily="34" charset="0"/>
                <a:ea typeface="ＭＳ Ｐゴシック"/>
                <a:cs typeface="ＭＳ Ｐゴシック"/>
              </a:rPr>
              <a:t>Max </a:t>
            </a:r>
            <a:r>
              <a:rPr lang="en-GB" sz="1800" i="0">
                <a:solidFill>
                  <a:srgbClr val="990033"/>
                </a:solidFill>
                <a:latin typeface="Tahoma" pitchFamily="34" charset="0"/>
                <a:ea typeface="ＭＳ Ｐゴシック"/>
                <a:cs typeface="ＭＳ Ｐゴシック"/>
              </a:rPr>
              <a:t>500</a:t>
            </a:r>
            <a:r>
              <a:rPr lang="en-GB" sz="1800" b="0" i="0">
                <a:solidFill>
                  <a:schemeClr val="tx1"/>
                </a:solidFill>
                <a:latin typeface="Tahoma" pitchFamily="34" charset="0"/>
                <a:ea typeface="ＭＳ Ｐゴシック"/>
                <a:cs typeface="ＭＳ Ｐゴシック"/>
              </a:rPr>
              <a:t> researcher months</a:t>
            </a:r>
          </a:p>
          <a:p>
            <a:pPr marL="354013" indent="-268288" eaLnBrk="0" hangingPunct="0"/>
            <a:endParaRPr lang="en-US" sz="1800" b="0" i="0">
              <a:solidFill>
                <a:schemeClr val="tx1"/>
              </a:solidFill>
              <a:latin typeface="Tahoma" pitchFamily="34" charset="0"/>
              <a:ea typeface="ＭＳ Ｐゴシック"/>
              <a:cs typeface="ＭＳ Ｐゴシック"/>
            </a:endParaRPr>
          </a:p>
        </p:txBody>
      </p:sp>
      <p:pic>
        <p:nvPicPr>
          <p:cNvPr id="46082" name="Picture 8" descr="Picture2"/>
          <p:cNvPicPr>
            <a:picLocks noChangeAspect="1" noChangeArrowheads="1"/>
          </p:cNvPicPr>
          <p:nvPr/>
        </p:nvPicPr>
        <p:blipFill>
          <a:blip r:embed="rId3"/>
          <a:srcRect/>
          <a:stretch>
            <a:fillRect/>
          </a:stretch>
        </p:blipFill>
        <p:spPr bwMode="auto">
          <a:xfrm>
            <a:off x="5187950" y="3748088"/>
            <a:ext cx="3829050" cy="2743200"/>
          </a:xfrm>
          <a:prstGeom prst="rect">
            <a:avLst/>
          </a:prstGeom>
          <a:noFill/>
          <a:ln w="9525">
            <a:noFill/>
            <a:miter lim="800000"/>
            <a:headEnd/>
            <a:tailEnd/>
          </a:ln>
        </p:spPr>
      </p:pic>
      <p:sp>
        <p:nvSpPr>
          <p:cNvPr id="46083" name="Text Box 8"/>
          <p:cNvSpPr txBox="1">
            <a:spLocks noChangeArrowheads="1"/>
          </p:cNvSpPr>
          <p:nvPr/>
        </p:nvSpPr>
        <p:spPr bwMode="auto">
          <a:xfrm>
            <a:off x="180975" y="133350"/>
            <a:ext cx="8826500" cy="687388"/>
          </a:xfrm>
          <a:prstGeom prst="rect">
            <a:avLst/>
          </a:prstGeom>
          <a:solidFill>
            <a:srgbClr val="3399FF"/>
          </a:solidFill>
          <a:ln w="9525">
            <a:noFill/>
            <a:miter lim="800000"/>
            <a:headEnd/>
            <a:tailEnd/>
          </a:ln>
        </p:spPr>
        <p:txBody>
          <a:bodyPr/>
          <a:lstStyle/>
          <a:p>
            <a:pPr algn="ctr" eaLnBrk="0" hangingPunct="0">
              <a:lnSpc>
                <a:spcPct val="115000"/>
              </a:lnSpc>
            </a:pPr>
            <a:r>
              <a:rPr lang="en-US" sz="3200" b="0" i="0">
                <a:solidFill>
                  <a:srgbClr val="FFFFFF"/>
                </a:solidFill>
                <a:ea typeface="ＭＳ Ｐゴシック"/>
                <a:cs typeface="ＭＳ Ｐゴシック"/>
              </a:rPr>
              <a:t>Innovative Doctoral Programmes (IDP)</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29" name="TextBox 32"/>
          <p:cNvSpPr txBox="1">
            <a:spLocks noChangeArrowheads="1"/>
          </p:cNvSpPr>
          <p:nvPr/>
        </p:nvSpPr>
        <p:spPr bwMode="auto">
          <a:xfrm>
            <a:off x="204788" y="1243013"/>
            <a:ext cx="8359775" cy="4486275"/>
          </a:xfrm>
          <a:prstGeom prst="rect">
            <a:avLst/>
          </a:prstGeom>
          <a:noFill/>
          <a:ln w="9525">
            <a:noFill/>
            <a:miter lim="800000"/>
            <a:headEnd/>
            <a:tailEnd/>
          </a:ln>
        </p:spPr>
        <p:txBody>
          <a:bodyPr>
            <a:spAutoFit/>
          </a:bodyPr>
          <a:lstStyle/>
          <a:p>
            <a:pPr marL="354013" indent="-268288" eaLnBrk="0" hangingPunct="0">
              <a:buFontTx/>
              <a:buChar char="•"/>
            </a:pPr>
            <a:r>
              <a:rPr lang="en-GB" sz="1800" i="0">
                <a:solidFill>
                  <a:srgbClr val="990033"/>
                </a:solidFill>
                <a:latin typeface="Tahoma" pitchFamily="34" charset="0"/>
                <a:ea typeface="ＭＳ Ｐゴシック"/>
                <a:cs typeface="ＭＳ Ｐゴシック"/>
              </a:rPr>
              <a:t>2 participants</a:t>
            </a:r>
            <a:r>
              <a:rPr lang="en-GB" sz="1800" b="0" i="0">
                <a:solidFill>
                  <a:schemeClr val="tx1"/>
                </a:solidFill>
                <a:latin typeface="Tahoma" pitchFamily="34" charset="0"/>
                <a:ea typeface="ＭＳ Ｐゴシック"/>
                <a:cs typeface="ＭＳ Ｐゴシック"/>
              </a:rPr>
              <a:t>: 1 academic + 1 private sector (2 different MS/AC)</a:t>
            </a:r>
          </a:p>
          <a:p>
            <a:pPr marL="354013" indent="-268288" eaLnBrk="0" hangingPunct="0">
              <a:buClr>
                <a:srgbClr val="990033"/>
              </a:buClr>
              <a:buFontTx/>
              <a:buChar char="•"/>
            </a:pPr>
            <a:r>
              <a:rPr lang="en-GB" sz="1800" b="0" i="0">
                <a:solidFill>
                  <a:schemeClr val="tx1"/>
                </a:solidFill>
                <a:latin typeface="Tahoma" pitchFamily="34" charset="0"/>
                <a:ea typeface="ＭＳ Ｐゴシック"/>
                <a:cs typeface="ＭＳ Ｐゴシック"/>
              </a:rPr>
              <a:t>Research institutes can be academic partner </a:t>
            </a:r>
            <a:r>
              <a:rPr lang="en-GB" sz="1800" i="0">
                <a:solidFill>
                  <a:srgbClr val="990033"/>
                </a:solidFill>
                <a:latin typeface="Tahoma" pitchFamily="34" charset="0"/>
                <a:ea typeface="ＭＳ Ｐゴシック"/>
                <a:cs typeface="ＭＳ Ｐゴシック"/>
              </a:rPr>
              <a:t>if</a:t>
            </a:r>
            <a:r>
              <a:rPr lang="en-GB" sz="1800" b="0" i="0">
                <a:solidFill>
                  <a:schemeClr val="tx1"/>
                </a:solidFill>
                <a:latin typeface="Tahoma" pitchFamily="34" charset="0"/>
                <a:ea typeface="ＭＳ Ｐゴシック"/>
                <a:cs typeface="ＭＳ Ｐゴシック"/>
              </a:rPr>
              <a:t> </a:t>
            </a:r>
            <a:br>
              <a:rPr lang="en-GB" sz="1800" b="0" i="0">
                <a:solidFill>
                  <a:schemeClr val="tx1"/>
                </a:solidFill>
                <a:latin typeface="Tahoma" pitchFamily="34" charset="0"/>
                <a:ea typeface="ＭＳ Ｐゴシック"/>
                <a:cs typeface="ＭＳ Ｐゴシック"/>
              </a:rPr>
            </a:br>
            <a:r>
              <a:rPr lang="en-GB" sz="1800" b="0" i="0">
                <a:solidFill>
                  <a:schemeClr val="tx1"/>
                </a:solidFill>
                <a:latin typeface="Tahoma" pitchFamily="34" charset="0"/>
                <a:ea typeface="ＭＳ Ｐゴシック"/>
                <a:cs typeface="ＭＳ Ｐゴシック"/>
              </a:rPr>
              <a:t>associated with a University delivering the doctoral degree</a:t>
            </a:r>
          </a:p>
          <a:p>
            <a:pPr marL="354013" indent="-268288" eaLnBrk="0" hangingPunct="0">
              <a:buFontTx/>
              <a:buChar char="•"/>
            </a:pPr>
            <a:r>
              <a:rPr lang="en-GB" sz="1800" i="0">
                <a:solidFill>
                  <a:srgbClr val="990033"/>
                </a:solidFill>
                <a:latin typeface="Tahoma" pitchFamily="34" charset="0"/>
                <a:ea typeface="ＭＳ Ｐゴシック"/>
                <a:cs typeface="ＭＳ Ｐゴシック"/>
              </a:rPr>
              <a:t>Associated partners</a:t>
            </a:r>
            <a:r>
              <a:rPr lang="en-GB" sz="1800" b="0" i="0">
                <a:solidFill>
                  <a:schemeClr val="tx1"/>
                </a:solidFill>
                <a:latin typeface="Tahoma" pitchFamily="34" charset="0"/>
                <a:ea typeface="ＭＳ Ｐゴシック"/>
                <a:cs typeface="ＭＳ Ｐゴシック"/>
              </a:rPr>
              <a:t> from any country / sector / discipline</a:t>
            </a:r>
          </a:p>
          <a:p>
            <a:pPr marL="354013" indent="-268288" eaLnBrk="0" hangingPunct="0"/>
            <a:endParaRPr lang="en-GB" sz="1800" i="0">
              <a:solidFill>
                <a:srgbClr val="990033"/>
              </a:solidFill>
              <a:latin typeface="Tahoma" pitchFamily="34" charset="0"/>
              <a:ea typeface="ＭＳ Ｐゴシック"/>
              <a:cs typeface="ＭＳ Ｐゴシック"/>
            </a:endParaRPr>
          </a:p>
          <a:p>
            <a:pPr marL="354013" indent="-268288" eaLnBrk="0" hangingPunct="0"/>
            <a:endParaRPr lang="en-GB" sz="1800" i="0">
              <a:solidFill>
                <a:srgbClr val="990033"/>
              </a:solidFill>
              <a:latin typeface="Tahoma" pitchFamily="34" charset="0"/>
              <a:ea typeface="ＭＳ Ｐゴシック"/>
              <a:cs typeface="ＭＳ Ｐゴシック"/>
            </a:endParaRPr>
          </a:p>
          <a:p>
            <a:pPr marL="354013" indent="-268288" eaLnBrk="0" hangingPunct="0">
              <a:buFontTx/>
              <a:buChar char="•"/>
            </a:pPr>
            <a:r>
              <a:rPr lang="en-GB" sz="1800" i="0">
                <a:solidFill>
                  <a:srgbClr val="990033"/>
                </a:solidFill>
                <a:latin typeface="Tahoma" pitchFamily="34" charset="0"/>
                <a:ea typeface="ＭＳ Ｐゴシック"/>
                <a:cs typeface="ＭＳ Ｐゴシック"/>
              </a:rPr>
              <a:t>Only ESR</a:t>
            </a:r>
            <a:r>
              <a:rPr lang="en-GB" sz="1800" b="0" i="0">
                <a:solidFill>
                  <a:schemeClr val="tx1"/>
                </a:solidFill>
                <a:latin typeface="Tahoma" pitchFamily="34" charset="0"/>
                <a:ea typeface="ＭＳ Ｐゴシック"/>
                <a:cs typeface="ＭＳ Ｐゴシック"/>
              </a:rPr>
              <a:t>: appointment for 3-</a:t>
            </a:r>
            <a:r>
              <a:rPr lang="en-GB" sz="1800" i="0">
                <a:solidFill>
                  <a:srgbClr val="990033"/>
                </a:solidFill>
                <a:latin typeface="Tahoma" pitchFamily="34" charset="0"/>
                <a:ea typeface="ＭＳ Ｐゴシック"/>
                <a:cs typeface="ＭＳ Ｐゴシック"/>
              </a:rPr>
              <a:t>36</a:t>
            </a:r>
            <a:r>
              <a:rPr lang="en-GB" sz="1800" b="0" i="0">
                <a:solidFill>
                  <a:schemeClr val="tx1"/>
                </a:solidFill>
                <a:latin typeface="Tahoma" pitchFamily="34" charset="0"/>
                <a:ea typeface="ＭＳ Ｐゴシック"/>
                <a:cs typeface="ＭＳ Ｐゴシック"/>
              </a:rPr>
              <a:t> months</a:t>
            </a:r>
          </a:p>
          <a:p>
            <a:pPr marL="354013" indent="-268288" eaLnBrk="0" hangingPunct="0">
              <a:buClr>
                <a:srgbClr val="990033"/>
              </a:buClr>
              <a:buFontTx/>
              <a:buChar char="•"/>
            </a:pPr>
            <a:r>
              <a:rPr lang="en-GB" sz="1800" i="0">
                <a:solidFill>
                  <a:srgbClr val="990033"/>
                </a:solidFill>
                <a:latin typeface="Tahoma" pitchFamily="34" charset="0"/>
                <a:ea typeface="ＭＳ Ｐゴシック"/>
                <a:cs typeface="ＭＳ Ｐゴシック"/>
              </a:rPr>
              <a:t>Mandatory enrolment in doctoral programme</a:t>
            </a:r>
          </a:p>
          <a:p>
            <a:pPr marL="354013" indent="-268288" eaLnBrk="0" hangingPunct="0">
              <a:buClr>
                <a:srgbClr val="990033"/>
              </a:buClr>
              <a:buFontTx/>
              <a:buChar char="•"/>
            </a:pPr>
            <a:r>
              <a:rPr lang="en-GB" sz="1800" b="0" i="0">
                <a:solidFill>
                  <a:schemeClr val="tx1"/>
                </a:solidFill>
                <a:latin typeface="Tahoma" pitchFamily="34" charset="0"/>
                <a:ea typeface="ＭＳ Ｐゴシック"/>
                <a:cs typeface="ＭＳ Ｐゴシック"/>
              </a:rPr>
              <a:t>At least </a:t>
            </a:r>
            <a:r>
              <a:rPr lang="en-GB" sz="1800" i="0">
                <a:solidFill>
                  <a:srgbClr val="990033"/>
                </a:solidFill>
                <a:latin typeface="Tahoma" pitchFamily="34" charset="0"/>
                <a:ea typeface="ＭＳ Ｐゴシック"/>
                <a:cs typeface="ＭＳ Ｐゴシック"/>
              </a:rPr>
              <a:t>50%</a:t>
            </a:r>
            <a:r>
              <a:rPr lang="en-GB" sz="1800" b="0" i="0">
                <a:solidFill>
                  <a:schemeClr val="tx1"/>
                </a:solidFill>
                <a:latin typeface="Tahoma" pitchFamily="34" charset="0"/>
                <a:ea typeface="ＭＳ Ｐゴシック"/>
                <a:cs typeface="ＭＳ Ｐゴシック"/>
              </a:rPr>
              <a:t> of time at </a:t>
            </a:r>
            <a:r>
              <a:rPr lang="en-GB" sz="1800" i="0">
                <a:solidFill>
                  <a:srgbClr val="990033"/>
                </a:solidFill>
                <a:latin typeface="Tahoma" pitchFamily="34" charset="0"/>
                <a:ea typeface="ＭＳ Ｐゴシック"/>
                <a:cs typeface="ＭＳ Ｐゴシック"/>
              </a:rPr>
              <a:t>private sector</a:t>
            </a:r>
            <a:r>
              <a:rPr lang="en-GB" sz="1800" b="0" i="0">
                <a:solidFill>
                  <a:schemeClr val="tx1"/>
                </a:solidFill>
                <a:latin typeface="Tahoma" pitchFamily="34" charset="0"/>
                <a:ea typeface="ＭＳ Ｐゴシック"/>
                <a:cs typeface="ＭＳ Ｐゴシック"/>
              </a:rPr>
              <a:t> participant </a:t>
            </a:r>
          </a:p>
          <a:p>
            <a:pPr marL="354013" indent="-268288" eaLnBrk="0" hangingPunct="0">
              <a:buClr>
                <a:srgbClr val="990033"/>
              </a:buClr>
              <a:buFontTx/>
              <a:buChar char="•"/>
            </a:pPr>
            <a:r>
              <a:rPr lang="en-GB" sz="1800" b="0" i="0">
                <a:solidFill>
                  <a:schemeClr val="tx1"/>
                </a:solidFill>
                <a:latin typeface="Tahoma" pitchFamily="34" charset="0"/>
                <a:ea typeface="ＭＳ Ｐゴシック"/>
                <a:cs typeface="ＭＳ Ｐゴシック"/>
              </a:rPr>
              <a:t>Recruited by 1 or both participants</a:t>
            </a:r>
            <a:endParaRPr lang="en-GB" sz="1800" b="0" i="0">
              <a:solidFill>
                <a:srgbClr val="990033"/>
              </a:solidFill>
              <a:latin typeface="Tahoma" pitchFamily="34" charset="0"/>
              <a:ea typeface="ＭＳ Ｐゴシック"/>
              <a:cs typeface="ＭＳ Ｐゴシック"/>
            </a:endParaRPr>
          </a:p>
          <a:p>
            <a:pPr marL="354013" indent="-268288" eaLnBrk="0" hangingPunct="0">
              <a:buClr>
                <a:srgbClr val="990033"/>
              </a:buClr>
              <a:buFontTx/>
              <a:buChar char="•"/>
            </a:pPr>
            <a:r>
              <a:rPr lang="en-GB" sz="1800" b="0" i="0">
                <a:solidFill>
                  <a:schemeClr val="tx1"/>
                </a:solidFill>
                <a:latin typeface="Tahoma" pitchFamily="34" charset="0"/>
                <a:ea typeface="ＭＳ Ｐゴシック"/>
                <a:cs typeface="ＭＳ Ｐゴシック"/>
              </a:rPr>
              <a:t>Joint supervision by both participants</a:t>
            </a:r>
          </a:p>
          <a:p>
            <a:pPr marL="354013" indent="-268288" eaLnBrk="0" hangingPunct="0">
              <a:buClr>
                <a:srgbClr val="990033"/>
              </a:buClr>
              <a:buFontTx/>
              <a:buChar char="•"/>
            </a:pPr>
            <a:endParaRPr lang="en-GB" sz="1800" b="0" i="0">
              <a:solidFill>
                <a:schemeClr val="tx1"/>
              </a:solidFill>
              <a:latin typeface="Tahoma" pitchFamily="34" charset="0"/>
              <a:ea typeface="ＭＳ Ｐゴシック"/>
              <a:cs typeface="ＭＳ Ｐゴシック"/>
            </a:endParaRPr>
          </a:p>
          <a:p>
            <a:pPr marL="354013" indent="-268288" eaLnBrk="0" hangingPunct="0">
              <a:buClr>
                <a:srgbClr val="990033"/>
              </a:buClr>
              <a:buFontTx/>
              <a:buChar char="•"/>
            </a:pPr>
            <a:r>
              <a:rPr lang="en-GB" sz="1800" b="0" i="0">
                <a:solidFill>
                  <a:schemeClr val="tx1"/>
                </a:solidFill>
                <a:latin typeface="Tahoma" pitchFamily="34" charset="0"/>
                <a:ea typeface="ＭＳ Ｐゴシック"/>
                <a:cs typeface="ＭＳ Ｐゴシック"/>
              </a:rPr>
              <a:t>Consortium agreement mandatory</a:t>
            </a:r>
          </a:p>
          <a:p>
            <a:pPr marL="354013" indent="-268288" eaLnBrk="0" hangingPunct="0">
              <a:buClr>
                <a:srgbClr val="990033"/>
              </a:buClr>
              <a:buFontTx/>
              <a:buChar char="•"/>
            </a:pPr>
            <a:r>
              <a:rPr lang="en-GB" sz="1800" b="0" i="0">
                <a:solidFill>
                  <a:schemeClr val="tx1"/>
                </a:solidFill>
                <a:latin typeface="Tahoma" pitchFamily="34" charset="0"/>
                <a:ea typeface="ＭＳ Ｐゴシック"/>
                <a:cs typeface="ＭＳ Ｐゴシック"/>
              </a:rPr>
              <a:t>Max </a:t>
            </a:r>
            <a:r>
              <a:rPr lang="en-GB" sz="1800" i="0">
                <a:solidFill>
                  <a:srgbClr val="990033"/>
                </a:solidFill>
                <a:latin typeface="Tahoma" pitchFamily="34" charset="0"/>
                <a:ea typeface="ＭＳ Ｐゴシック"/>
                <a:cs typeface="ＭＳ Ｐゴシック"/>
              </a:rPr>
              <a:t>180</a:t>
            </a:r>
            <a:r>
              <a:rPr lang="en-GB" sz="1800" b="0" i="0">
                <a:solidFill>
                  <a:schemeClr val="tx1"/>
                </a:solidFill>
                <a:latin typeface="Tahoma" pitchFamily="34" charset="0"/>
                <a:ea typeface="ＭＳ Ｐゴシック"/>
                <a:cs typeface="ＭＳ Ｐゴシック"/>
              </a:rPr>
              <a:t> researcher months</a:t>
            </a:r>
            <a:endParaRPr lang="en-US" sz="1800" b="0" i="0">
              <a:solidFill>
                <a:schemeClr val="tx1"/>
              </a:solidFill>
              <a:latin typeface="Tahoma" pitchFamily="34" charset="0"/>
              <a:ea typeface="ＭＳ Ｐゴシック"/>
              <a:cs typeface="ＭＳ Ｐゴシック"/>
            </a:endParaRPr>
          </a:p>
          <a:p>
            <a:pPr marL="354013" indent="-268288" eaLnBrk="0" hangingPunct="0">
              <a:buClr>
                <a:srgbClr val="990033"/>
              </a:buClr>
              <a:buFontTx/>
              <a:buChar char="•"/>
            </a:pPr>
            <a:endParaRPr lang="en-GB" sz="1800" b="0" i="0">
              <a:solidFill>
                <a:schemeClr val="tx1"/>
              </a:solidFill>
              <a:latin typeface="Tahoma" pitchFamily="34" charset="0"/>
              <a:ea typeface="ＭＳ Ｐゴシック"/>
              <a:cs typeface="ＭＳ Ｐゴシック"/>
            </a:endParaRPr>
          </a:p>
          <a:p>
            <a:pPr marL="354013" indent="-268288" eaLnBrk="0" hangingPunct="0">
              <a:buClr>
                <a:srgbClr val="990033"/>
              </a:buClr>
              <a:buFontTx/>
              <a:buChar char="•"/>
            </a:pPr>
            <a:r>
              <a:rPr lang="en-GB" sz="1800" i="0">
                <a:solidFill>
                  <a:srgbClr val="990033"/>
                </a:solidFill>
                <a:latin typeface="Tahoma" pitchFamily="34" charset="0"/>
                <a:ea typeface="ＭＳ Ｐゴシック"/>
                <a:cs typeface="ＭＳ Ｐゴシック"/>
              </a:rPr>
              <a:t>20 M€</a:t>
            </a:r>
            <a:r>
              <a:rPr lang="en-GB" sz="1800" b="0" i="0">
                <a:solidFill>
                  <a:schemeClr val="tx1"/>
                </a:solidFill>
                <a:latin typeface="Tahoma" pitchFamily="34" charset="0"/>
                <a:ea typeface="ＭＳ Ｐゴシック"/>
                <a:cs typeface="ＭＳ Ｐゴシック"/>
              </a:rPr>
              <a:t> earmarked for the EID panel</a:t>
            </a:r>
            <a:endParaRPr lang="en-US" sz="1800" b="0" i="0">
              <a:solidFill>
                <a:schemeClr val="tx1"/>
              </a:solidFill>
              <a:latin typeface="Tahoma" pitchFamily="34" charset="0"/>
              <a:ea typeface="ＭＳ Ｐゴシック"/>
              <a:cs typeface="ＭＳ Ｐゴシック"/>
            </a:endParaRPr>
          </a:p>
        </p:txBody>
      </p:sp>
      <p:sp>
        <p:nvSpPr>
          <p:cNvPr id="48130" name="Text Box 10"/>
          <p:cNvSpPr txBox="1">
            <a:spLocks noChangeArrowheads="1"/>
          </p:cNvSpPr>
          <p:nvPr/>
        </p:nvSpPr>
        <p:spPr bwMode="auto">
          <a:xfrm>
            <a:off x="180975" y="133350"/>
            <a:ext cx="8228013" cy="687388"/>
          </a:xfrm>
          <a:prstGeom prst="rect">
            <a:avLst/>
          </a:prstGeom>
          <a:solidFill>
            <a:srgbClr val="3BB377"/>
          </a:solidFill>
          <a:ln w="9525">
            <a:noFill/>
            <a:miter lim="800000"/>
            <a:headEnd/>
            <a:tailEnd/>
          </a:ln>
        </p:spPr>
        <p:txBody>
          <a:bodyPr/>
          <a:lstStyle/>
          <a:p>
            <a:pPr algn="ctr" eaLnBrk="0" hangingPunct="0">
              <a:lnSpc>
                <a:spcPct val="115000"/>
              </a:lnSpc>
              <a:tabLst>
                <a:tab pos="6908800" algn="l"/>
              </a:tabLst>
            </a:pPr>
            <a:r>
              <a:rPr lang="en-US" sz="3200" b="0" i="0">
                <a:solidFill>
                  <a:srgbClr val="FFFFFF"/>
                </a:solidFill>
                <a:ea typeface="ＭＳ Ｐゴシック"/>
                <a:cs typeface="ＭＳ Ｐゴシック"/>
              </a:rPr>
              <a:t>European Industrial Doctorates (EID)</a:t>
            </a:r>
          </a:p>
        </p:txBody>
      </p:sp>
      <p:pic>
        <p:nvPicPr>
          <p:cNvPr id="48131" name="Picture 8" descr="Picture3"/>
          <p:cNvPicPr>
            <a:picLocks noChangeAspect="1" noChangeArrowheads="1"/>
          </p:cNvPicPr>
          <p:nvPr/>
        </p:nvPicPr>
        <p:blipFill>
          <a:blip r:embed="rId3"/>
          <a:srcRect/>
          <a:stretch>
            <a:fillRect/>
          </a:stretch>
        </p:blipFill>
        <p:spPr bwMode="auto">
          <a:xfrm>
            <a:off x="5124450" y="4068763"/>
            <a:ext cx="3930650" cy="2411412"/>
          </a:xfrm>
          <a:prstGeom prst="rect">
            <a:avLst/>
          </a:prstGeom>
          <a:solidFill>
            <a:srgbClr val="3BB377"/>
          </a:solidFill>
          <a:ln w="9525">
            <a:noFill/>
            <a:miter lim="800000"/>
            <a:headEnd/>
            <a:tailEnd/>
          </a:ln>
        </p:spPr>
      </p:pic>
      <p:pic>
        <p:nvPicPr>
          <p:cNvPr id="48132" name="Picture 57"/>
          <p:cNvPicPr>
            <a:picLocks noChangeAspect="1" noChangeArrowheads="1"/>
          </p:cNvPicPr>
          <p:nvPr/>
        </p:nvPicPr>
        <p:blipFill>
          <a:blip r:embed="rId4"/>
          <a:srcRect/>
          <a:stretch>
            <a:fillRect/>
          </a:stretch>
        </p:blipFill>
        <p:spPr bwMode="auto">
          <a:xfrm>
            <a:off x="8350250" y="131763"/>
            <a:ext cx="665163" cy="6937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3331" name="Group 83"/>
          <p:cNvGraphicFramePr>
            <a:graphicFrameLocks noGrp="1"/>
          </p:cNvGraphicFramePr>
          <p:nvPr/>
        </p:nvGraphicFramePr>
        <p:xfrm>
          <a:off x="225425" y="1136650"/>
          <a:ext cx="8759825" cy="5064125"/>
        </p:xfrm>
        <a:graphic>
          <a:graphicData uri="http://schemas.openxmlformats.org/drawingml/2006/table">
            <a:tbl>
              <a:tblPr/>
              <a:tblGrid>
                <a:gridCol w="1671638"/>
                <a:gridCol w="2468562"/>
                <a:gridCol w="2309813"/>
                <a:gridCol w="2309812"/>
              </a:tblGrid>
              <a:tr h="54768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endParaRPr kumimoji="0" lang="fr-FR" sz="1600" b="1" i="0" u="none" strike="noStrike" cap="none" normalizeH="0" baseline="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400" b="1" i="0" u="none" strike="noStrike" cap="none" normalizeH="0" baseline="0" smtClean="0">
                          <a:ln>
                            <a:noFill/>
                          </a:ln>
                          <a:solidFill>
                            <a:schemeClr val="tx1"/>
                          </a:solidFill>
                          <a:effectLst/>
                          <a:latin typeface="Arial" charset="0"/>
                        </a:rPr>
                        <a:t>Multi-ITN</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400" b="1" i="0" u="none" strike="noStrike" cap="none" normalizeH="0" baseline="0" smtClean="0">
                          <a:ln>
                            <a:noFill/>
                          </a:ln>
                          <a:solidFill>
                            <a:schemeClr val="tx1"/>
                          </a:solidFill>
                          <a:effectLst/>
                          <a:latin typeface="Arial" charset="0"/>
                        </a:rPr>
                        <a:t>IDP</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400" b="1" i="0" u="none" strike="noStrike" cap="none" normalizeH="0" baseline="0" smtClean="0">
                          <a:ln>
                            <a:noFill/>
                          </a:ln>
                          <a:solidFill>
                            <a:schemeClr val="tx1"/>
                          </a:solidFill>
                          <a:effectLst/>
                          <a:latin typeface="Arial" charset="0"/>
                        </a:rPr>
                        <a:t>EID</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5F000">
                        <a:alpha val="50195"/>
                      </a:srgbClr>
                    </a:solidFill>
                  </a:tcPr>
                </a:tc>
              </a:tr>
              <a:tr h="39370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Partners level-1</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3 min. from 3 diff. MS/AC</a:t>
                      </a:r>
                      <a:br>
                        <a:rPr kumimoji="0" lang="en-GB" sz="1600" b="0" i="0" u="none" strike="noStrike" cap="none" normalizeH="0" baseline="0" smtClean="0">
                          <a:ln>
                            <a:noFill/>
                          </a:ln>
                          <a:solidFill>
                            <a:schemeClr val="tx1"/>
                          </a:solidFill>
                          <a:effectLst/>
                          <a:latin typeface="Arial" charset="0"/>
                        </a:rPr>
                      </a:br>
                      <a:r>
                        <a:rPr kumimoji="0" lang="en-GB" sz="1600" b="0" i="0" u="none" strike="noStrike" cap="none" normalizeH="0" baseline="0" smtClean="0">
                          <a:ln>
                            <a:noFill/>
                          </a:ln>
                          <a:solidFill>
                            <a:schemeClr val="tx1"/>
                          </a:solidFill>
                          <a:effectLst/>
                          <a:latin typeface="Arial" charset="0"/>
                        </a:rPr>
                        <a:t>Any type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1 from any MS/AC</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Univ./ Research Centre</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2 from 2 diff. MS/AC</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Academic / Private 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5F000">
                        <a:alpha val="50195"/>
                      </a:srgbClr>
                    </a:solidFill>
                  </a:tcPr>
                </a:tc>
              </a:tr>
              <a:tr h="38100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Partners level-2</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Unlimited (any country/sector/discipline)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hMerge="1">
                  <a:txBody>
                    <a:bodyPr/>
                    <a:lstStyle/>
                    <a:p>
                      <a:endParaRPr lang="fr-FR"/>
                    </a:p>
                  </a:txBody>
                  <a:tcPr/>
                </a:tc>
                <a:tc hMerge="1">
                  <a:txBody>
                    <a:bodyPr/>
                    <a:lstStyle/>
                    <a:p>
                      <a:endParaRPr lang="fr-FR"/>
                    </a:p>
                  </a:txBody>
                  <a:tcPr/>
                </a:tc>
              </a:tr>
              <a:tr h="38100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Private sector involvement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highest possible level (partners level 1 and 2)</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expected via associated partners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1 partner level 1 + associated partners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5F000">
                        <a:alpha val="50195"/>
                      </a:srgbClr>
                    </a:solidFill>
                  </a:tcPr>
                </a:tc>
              </a:tr>
              <a:tr h="38100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Eligible researchers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ESR (3-36 months)</a:t>
                      </a:r>
                    </a:p>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ER (3-24 months) </a:t>
                      </a:r>
                      <a:r>
                        <a:rPr kumimoji="0" lang="en-GB" sz="1600" b="0" i="0" u="none" strike="noStrike" cap="none" normalizeH="0" baseline="0" smtClean="0">
                          <a:ln>
                            <a:noFill/>
                          </a:ln>
                          <a:solidFill>
                            <a:schemeClr val="tx1"/>
                          </a:solidFill>
                          <a:effectLst/>
                          <a:latin typeface="Arial" charset="0"/>
                          <a:cs typeface="Arial" charset="0"/>
                        </a:rPr>
                        <a:t>≤ 2</a:t>
                      </a:r>
                      <a:r>
                        <a:rPr kumimoji="0" lang="en-GB" sz="1600" b="0" i="0" u="none" strike="noStrike" cap="none" normalizeH="0" baseline="0" smtClean="0">
                          <a:ln>
                            <a:noFill/>
                          </a:ln>
                          <a:solidFill>
                            <a:schemeClr val="tx1"/>
                          </a:solidFill>
                          <a:effectLst/>
                          <a:latin typeface="Arial" charset="0"/>
                        </a:rPr>
                        <a:t>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ESR (3-</a:t>
                      </a:r>
                      <a:r>
                        <a:rPr kumimoji="0" lang="en-GB" sz="1600" b="1" i="0" u="sng" strike="noStrike" cap="none" normalizeH="0" baseline="0" smtClean="0">
                          <a:ln>
                            <a:noFill/>
                          </a:ln>
                          <a:solidFill>
                            <a:schemeClr val="tx1"/>
                          </a:solidFill>
                          <a:effectLst/>
                          <a:latin typeface="Arial" charset="0"/>
                        </a:rPr>
                        <a:t>36</a:t>
                      </a:r>
                      <a:r>
                        <a:rPr kumimoji="0" lang="en-GB" sz="1600" b="0" i="0" u="none" strike="noStrike" cap="none" normalizeH="0" baseline="0" smtClean="0">
                          <a:ln>
                            <a:noFill/>
                          </a:ln>
                          <a:solidFill>
                            <a:schemeClr val="tx1"/>
                          </a:solidFill>
                          <a:effectLst/>
                          <a:latin typeface="Arial" charset="0"/>
                        </a:rPr>
                        <a:t> months)</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ESR (3-</a:t>
                      </a:r>
                      <a:r>
                        <a:rPr kumimoji="0" lang="en-GB" sz="1600" b="1" i="0" u="sng" strike="noStrike" cap="none" normalizeH="0" baseline="0" smtClean="0">
                          <a:ln>
                            <a:noFill/>
                          </a:ln>
                          <a:solidFill>
                            <a:schemeClr val="tx1"/>
                          </a:solidFill>
                          <a:effectLst/>
                          <a:latin typeface="Arial" charset="0"/>
                        </a:rPr>
                        <a:t>36</a:t>
                      </a:r>
                      <a:r>
                        <a:rPr kumimoji="0" lang="en-GB" sz="1600" b="0" i="0" u="none" strike="noStrike" cap="none" normalizeH="0" baseline="0" smtClean="0">
                          <a:ln>
                            <a:noFill/>
                          </a:ln>
                          <a:solidFill>
                            <a:schemeClr val="tx1"/>
                          </a:solidFill>
                          <a:effectLst/>
                          <a:latin typeface="Arial" charset="0"/>
                        </a:rPr>
                        <a:t> months)</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5F000">
                        <a:alpha val="50195"/>
                      </a:srgbClr>
                    </a:solidFill>
                  </a:tcPr>
                </a:tc>
              </a:tr>
              <a:tr h="38100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PhD enrolment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typically expected (ESR)</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mandatory</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mandatory</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5F000">
                        <a:alpha val="50195"/>
                      </a:srgbClr>
                    </a:solidFill>
                  </a:tcPr>
                </a:tc>
              </a:tr>
              <a:tr h="38100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Intersectoral aspects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secondments </a:t>
                      </a:r>
                      <a:br>
                        <a:rPr kumimoji="0" lang="en-GB" sz="1600" b="0" i="0" u="none" strike="noStrike" cap="none" normalizeH="0" baseline="0" smtClean="0">
                          <a:ln>
                            <a:noFill/>
                          </a:ln>
                          <a:solidFill>
                            <a:schemeClr val="tx1"/>
                          </a:solidFill>
                          <a:effectLst/>
                          <a:latin typeface="Arial" charset="0"/>
                        </a:rPr>
                      </a:br>
                      <a:r>
                        <a:rPr kumimoji="0" lang="en-GB" sz="1600" b="0" i="0" u="none" strike="noStrike" cap="none" normalizeH="0" baseline="0" smtClean="0">
                          <a:ln>
                            <a:noFill/>
                          </a:ln>
                          <a:solidFill>
                            <a:schemeClr val="tx1"/>
                          </a:solidFill>
                          <a:effectLst/>
                          <a:latin typeface="Arial" charset="0"/>
                        </a:rPr>
                        <a:t>encouraged (≤ 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secondments </a:t>
                      </a:r>
                      <a:br>
                        <a:rPr kumimoji="0" lang="en-GB" sz="1600" b="0" i="0" u="none" strike="noStrike" cap="none" normalizeH="0" baseline="0" smtClean="0">
                          <a:ln>
                            <a:noFill/>
                          </a:ln>
                          <a:solidFill>
                            <a:schemeClr val="tx1"/>
                          </a:solidFill>
                          <a:effectLst/>
                          <a:latin typeface="Arial" charset="0"/>
                        </a:rPr>
                      </a:br>
                      <a:r>
                        <a:rPr kumimoji="0" lang="en-GB" sz="1600" b="0" i="0" u="none" strike="noStrike" cap="none" normalizeH="0" baseline="0" smtClean="0">
                          <a:ln>
                            <a:noFill/>
                          </a:ln>
                          <a:solidFill>
                            <a:schemeClr val="tx1"/>
                          </a:solidFill>
                          <a:effectLst/>
                          <a:latin typeface="Arial" charset="0"/>
                        </a:rPr>
                        <a:t>encouraged (≤ 30%)</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cs typeface="Arial" charset="0"/>
                        </a:rPr>
                        <a:t>≥ </a:t>
                      </a:r>
                      <a:r>
                        <a:rPr kumimoji="0" lang="en-GB" sz="1600" b="0" i="0" u="none" strike="noStrike" cap="none" normalizeH="0" baseline="0" smtClean="0">
                          <a:ln>
                            <a:noFill/>
                          </a:ln>
                          <a:solidFill>
                            <a:schemeClr val="tx1"/>
                          </a:solidFill>
                          <a:effectLst/>
                          <a:latin typeface="Arial" charset="0"/>
                        </a:rPr>
                        <a:t>50% in </a:t>
                      </a:r>
                      <a:br>
                        <a:rPr kumimoji="0" lang="en-GB" sz="1600" b="0" i="0" u="none" strike="noStrike" cap="none" normalizeH="0" baseline="0" smtClean="0">
                          <a:ln>
                            <a:noFill/>
                          </a:ln>
                          <a:solidFill>
                            <a:schemeClr val="tx1"/>
                          </a:solidFill>
                          <a:effectLst/>
                          <a:latin typeface="Arial" charset="0"/>
                        </a:rPr>
                      </a:br>
                      <a:r>
                        <a:rPr kumimoji="0" lang="en-GB" sz="1600" b="0" i="0" u="none" strike="noStrike" cap="none" normalizeH="0" baseline="0" smtClean="0">
                          <a:ln>
                            <a:noFill/>
                          </a:ln>
                          <a:solidFill>
                            <a:schemeClr val="tx1"/>
                          </a:solidFill>
                          <a:effectLst/>
                          <a:latin typeface="Arial" charset="0"/>
                        </a:rPr>
                        <a:t>private sector</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5F000">
                        <a:alpha val="50195"/>
                      </a:srgbClr>
                    </a:solidFill>
                  </a:tcPr>
                </a:tc>
              </a:tr>
              <a:tr h="381000">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Res. months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500 max</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500 max</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180 max</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5F000">
                        <a:alpha val="50195"/>
                      </a:srgbClr>
                    </a:solidFill>
                  </a:tcPr>
                </a:tc>
              </a:tr>
              <a:tr h="36988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Budget/country</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40% max to 1 country</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n/a</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alpha val="50195"/>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n/a</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5F000">
                        <a:alpha val="50195"/>
                      </a:srgbClr>
                    </a:solidFill>
                  </a:tcPr>
                </a:tc>
              </a:tr>
              <a:tr h="547688">
                <a:tc>
                  <a:txBody>
                    <a:bodyPr/>
                    <a:lstStyle/>
                    <a:p>
                      <a:pPr marL="0" marR="0" lvl="0" indent="0" algn="l"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Panels and ranking lists</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8 ranking lists (corresponding to scientific panels CHE, ECO, ENG, ENV, LIF, MAT, PHY, SOC)</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alpha val="50195"/>
                      </a:srgbClr>
                    </a:solidFill>
                  </a:tcPr>
                </a:tc>
                <a:tc hMerge="1">
                  <a:txBody>
                    <a:bodyPr/>
                    <a:lstStyle/>
                    <a:p>
                      <a:endParaRPr lang="fr-F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600" b="0" i="0" u="none" strike="noStrike" cap="none" normalizeH="0" baseline="0" smtClean="0">
                          <a:ln>
                            <a:noFill/>
                          </a:ln>
                          <a:solidFill>
                            <a:schemeClr val="tx1"/>
                          </a:solidFill>
                          <a:effectLst/>
                          <a:latin typeface="Arial" charset="0"/>
                        </a:rPr>
                        <a:t>EID ranking list </a:t>
                      </a:r>
                      <a:br>
                        <a:rPr kumimoji="0" lang="en-GB" sz="1600" b="0" i="0" u="none" strike="noStrike" cap="none" normalizeH="0" baseline="0" smtClean="0">
                          <a:ln>
                            <a:noFill/>
                          </a:ln>
                          <a:solidFill>
                            <a:schemeClr val="tx1"/>
                          </a:solidFill>
                          <a:effectLst/>
                          <a:latin typeface="Arial" charset="0"/>
                        </a:rPr>
                      </a:br>
                      <a:r>
                        <a:rPr kumimoji="0" lang="en-GB" sz="1600" b="0" i="0" u="none" strike="noStrike" cap="none" normalizeH="0" baseline="0" smtClean="0">
                          <a:ln>
                            <a:noFill/>
                          </a:ln>
                          <a:solidFill>
                            <a:schemeClr val="tx1"/>
                          </a:solidFill>
                          <a:effectLst/>
                          <a:latin typeface="Arial" charset="0"/>
                        </a:rPr>
                        <a:t>(20M€ earmarked)</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B5F000">
                        <a:alpha val="50195"/>
                      </a:srgbClr>
                    </a:solidFill>
                  </a:tcPr>
                </a:tc>
              </a:tr>
            </a:tbl>
          </a:graphicData>
        </a:graphic>
      </p:graphicFrame>
      <p:sp>
        <p:nvSpPr>
          <p:cNvPr id="50233" name="Rectangle 10"/>
          <p:cNvSpPr>
            <a:spLocks noChangeArrowheads="1"/>
          </p:cNvSpPr>
          <p:nvPr/>
        </p:nvSpPr>
        <p:spPr bwMode="auto">
          <a:xfrm>
            <a:off x="2116138" y="-15875"/>
            <a:ext cx="7027862"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Overview of implementation modes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5" name="Rectangle 6"/>
          <p:cNvSpPr>
            <a:spLocks noChangeArrowheads="1"/>
          </p:cNvSpPr>
          <p:nvPr/>
        </p:nvSpPr>
        <p:spPr bwMode="auto">
          <a:xfrm>
            <a:off x="304800" y="1235075"/>
            <a:ext cx="8647113" cy="4760913"/>
          </a:xfrm>
          <a:prstGeom prst="rect">
            <a:avLst/>
          </a:prstGeom>
          <a:noFill/>
          <a:ln w="9525">
            <a:noFill/>
            <a:miter lim="800000"/>
            <a:headEnd/>
            <a:tailEnd/>
          </a:ln>
        </p:spPr>
        <p:txBody>
          <a:bodyPr>
            <a:spAutoFit/>
          </a:bodyPr>
          <a:lstStyle/>
          <a:p>
            <a:pPr marL="630238" lvl="1" indent="-268288" eaLnBrk="0" hangingPunct="0">
              <a:buClr>
                <a:srgbClr val="990033"/>
              </a:buClr>
            </a:pPr>
            <a:r>
              <a:rPr lang="en-GB" sz="1800" i="0" u="sng">
                <a:solidFill>
                  <a:srgbClr val="990033"/>
                </a:solidFill>
                <a:latin typeface="Tahoma" pitchFamily="34" charset="0"/>
                <a:ea typeface="ＭＳ Ｐゴシック"/>
                <a:cs typeface="ＭＳ Ｐゴシック"/>
              </a:rPr>
              <a:t>Category 1: Monthly Living Allowance</a:t>
            </a:r>
          </a:p>
          <a:p>
            <a:pPr marL="630238" lvl="1" indent="-268288" eaLnBrk="0" hangingPunct="0">
              <a:buClr>
                <a:schemeClr val="tx1"/>
              </a:buClr>
              <a:buFont typeface="Arial" charset="0"/>
              <a:buNone/>
            </a:pPr>
            <a:r>
              <a:rPr lang="en-GB" sz="1800" b="0" i="0">
                <a:solidFill>
                  <a:schemeClr val="tx1"/>
                </a:solidFill>
                <a:latin typeface="Tahoma" pitchFamily="34" charset="0"/>
                <a:ea typeface="ＭＳ Ｐゴシック"/>
                <a:cs typeface="ＭＳ Ｐゴシック"/>
              </a:rPr>
              <a:t>	- €38,000 gross salary per ESR / year x country coefficient</a:t>
            </a:r>
          </a:p>
          <a:p>
            <a:pPr marL="630238" lvl="1" indent="-268288" eaLnBrk="0" hangingPunct="0">
              <a:buClr>
                <a:schemeClr val="tx1"/>
              </a:buClr>
              <a:buFont typeface="Arial" charset="0"/>
              <a:buNone/>
            </a:pPr>
            <a:r>
              <a:rPr lang="en-GB" sz="1800" b="0" i="0">
                <a:solidFill>
                  <a:schemeClr val="tx1"/>
                </a:solidFill>
                <a:latin typeface="Tahoma" pitchFamily="34" charset="0"/>
                <a:ea typeface="ＭＳ Ｐゴシック"/>
                <a:cs typeface="ＭＳ Ｐゴシック"/>
              </a:rPr>
              <a:t>	- </a:t>
            </a:r>
            <a:r>
              <a:rPr lang="en-GB" sz="1800" b="0" i="0">
                <a:solidFill>
                  <a:schemeClr val="tx1"/>
                </a:solidFill>
                <a:latin typeface="Tahoma" pitchFamily="34" charset="0"/>
              </a:rPr>
              <a:t>€58,500 gross salary per ER / year x country coefficient</a:t>
            </a:r>
          </a:p>
          <a:p>
            <a:pPr marL="630238" lvl="1" indent="-268288" eaLnBrk="0" hangingPunct="0">
              <a:buClr>
                <a:schemeClr val="tx1"/>
              </a:buClr>
              <a:buFont typeface="Arial" charset="0"/>
              <a:buNone/>
            </a:pPr>
            <a:endParaRPr lang="en-GB" sz="1800" b="0" i="0">
              <a:solidFill>
                <a:schemeClr val="tx1"/>
              </a:solidFill>
              <a:latin typeface="Tahoma" pitchFamily="34" charset="0"/>
              <a:ea typeface="ＭＳ Ｐゴシック"/>
              <a:cs typeface="ＭＳ Ｐゴシック"/>
            </a:endParaRPr>
          </a:p>
          <a:p>
            <a:pPr marL="630238" lvl="1" indent="-268288" eaLnBrk="0" hangingPunct="0">
              <a:buClr>
                <a:srgbClr val="990033"/>
              </a:buClr>
            </a:pPr>
            <a:r>
              <a:rPr lang="en-GB" sz="1800" i="0" u="sng">
                <a:solidFill>
                  <a:srgbClr val="990033"/>
                </a:solidFill>
                <a:latin typeface="Tahoma" pitchFamily="34" charset="0"/>
                <a:ea typeface="ＭＳ Ｐゴシック"/>
                <a:cs typeface="ＭＳ Ｐゴシック"/>
              </a:rPr>
              <a:t>Category 2: Mobility Allowance</a:t>
            </a:r>
          </a:p>
          <a:p>
            <a:pPr marL="630238" lvl="1" indent="-268288" eaLnBrk="0" hangingPunct="0">
              <a:buClr>
                <a:schemeClr val="tx1"/>
              </a:buClr>
              <a:buFont typeface="Arial" charset="0"/>
              <a:buNone/>
            </a:pPr>
            <a:r>
              <a:rPr lang="en-GB" sz="1800" b="0" i="0">
                <a:solidFill>
                  <a:schemeClr val="tx1"/>
                </a:solidFill>
                <a:latin typeface="Tahoma" pitchFamily="34" charset="0"/>
                <a:ea typeface="ＭＳ Ｐゴシック"/>
                <a:cs typeface="ＭＳ Ｐゴシック"/>
              </a:rPr>
              <a:t>	- €1,000 – €700 (family or not) per researcher month x country coefficient</a:t>
            </a:r>
          </a:p>
          <a:p>
            <a:pPr marL="630238" lvl="1" indent="-268288" eaLnBrk="0" hangingPunct="0">
              <a:buClr>
                <a:schemeClr val="tx1"/>
              </a:buClr>
              <a:buFont typeface="Arial" charset="0"/>
              <a:buNone/>
            </a:pPr>
            <a:endParaRPr lang="en-GB" sz="1800" b="0" i="0">
              <a:solidFill>
                <a:schemeClr val="tx1"/>
              </a:solidFill>
              <a:latin typeface="Tahoma" pitchFamily="34" charset="0"/>
              <a:ea typeface="ＭＳ Ｐゴシック"/>
              <a:cs typeface="ＭＳ Ｐゴシック"/>
            </a:endParaRPr>
          </a:p>
          <a:p>
            <a:pPr marL="630238" lvl="1" indent="-268288" eaLnBrk="0" hangingPunct="0">
              <a:buClr>
                <a:srgbClr val="990033"/>
              </a:buClr>
            </a:pPr>
            <a:r>
              <a:rPr lang="en-GB" sz="1800" i="0" u="sng">
                <a:solidFill>
                  <a:srgbClr val="990033"/>
                </a:solidFill>
                <a:latin typeface="Tahoma" pitchFamily="34" charset="0"/>
                <a:ea typeface="ＭＳ Ｐゴシック"/>
                <a:cs typeface="ＭＳ Ｐゴシック"/>
              </a:rPr>
              <a:t>Category 3: Contribution to Training &amp; Research Costs</a:t>
            </a:r>
          </a:p>
          <a:p>
            <a:pPr marL="630238" lvl="1" indent="-268288" eaLnBrk="0" hangingPunct="0">
              <a:buClr>
                <a:srgbClr val="990033"/>
              </a:buClr>
            </a:pPr>
            <a:r>
              <a:rPr lang="en-GB" sz="1800" b="0" i="0">
                <a:solidFill>
                  <a:schemeClr val="tx1"/>
                </a:solidFill>
                <a:latin typeface="Tahoma" pitchFamily="34" charset="0"/>
                <a:ea typeface="ＭＳ Ｐゴシック"/>
                <a:cs typeface="ＭＳ Ｐゴシック"/>
              </a:rPr>
              <a:t>	- €1,800 per researcher month (Multi-ITN)</a:t>
            </a:r>
          </a:p>
          <a:p>
            <a:pPr marL="630238" lvl="1" indent="-268288" eaLnBrk="0" hangingPunct="0">
              <a:buClr>
                <a:srgbClr val="990033"/>
              </a:buClr>
            </a:pPr>
            <a:r>
              <a:rPr lang="en-GB" sz="1800" b="0" i="0">
                <a:solidFill>
                  <a:schemeClr val="tx1"/>
                </a:solidFill>
                <a:latin typeface="Tahoma" pitchFamily="34" charset="0"/>
                <a:ea typeface="ＭＳ Ｐゴシック"/>
                <a:cs typeface="ＭＳ Ｐゴシック"/>
              </a:rPr>
              <a:t>	- €1,200 per researcher month (EID and IDP)</a:t>
            </a:r>
          </a:p>
          <a:p>
            <a:pPr marL="630238" lvl="1" indent="-268288" eaLnBrk="0" hangingPunct="0">
              <a:buClr>
                <a:srgbClr val="990033"/>
              </a:buClr>
            </a:pPr>
            <a:endParaRPr lang="en-GB" sz="1800" b="0" i="0">
              <a:solidFill>
                <a:schemeClr val="tx1"/>
              </a:solidFill>
              <a:latin typeface="Tahoma" pitchFamily="34" charset="0"/>
              <a:ea typeface="ＭＳ Ｐゴシック"/>
              <a:cs typeface="ＭＳ Ｐゴシック"/>
            </a:endParaRPr>
          </a:p>
          <a:p>
            <a:pPr marL="630238" lvl="1" indent="-268288" eaLnBrk="0" hangingPunct="0">
              <a:buClr>
                <a:srgbClr val="990033"/>
              </a:buClr>
            </a:pPr>
            <a:r>
              <a:rPr lang="en-GB" sz="1800" i="0" u="sng">
                <a:solidFill>
                  <a:srgbClr val="990033"/>
                </a:solidFill>
                <a:latin typeface="Tahoma" pitchFamily="34" charset="0"/>
                <a:ea typeface="ＭＳ Ｐゴシック"/>
                <a:cs typeface="ＭＳ Ｐゴシック"/>
              </a:rPr>
              <a:t>Category 4: Management Activities</a:t>
            </a:r>
          </a:p>
          <a:p>
            <a:pPr marL="630238" lvl="1" indent="-268288" eaLnBrk="0" hangingPunct="0">
              <a:buClr>
                <a:srgbClr val="990033"/>
              </a:buClr>
            </a:pPr>
            <a:r>
              <a:rPr lang="en-GB" sz="1800" b="0" i="0">
                <a:solidFill>
                  <a:schemeClr val="tx1"/>
                </a:solidFill>
                <a:latin typeface="Tahoma" pitchFamily="34" charset="0"/>
                <a:ea typeface="ＭＳ Ｐゴシック"/>
                <a:cs typeface="ＭＳ Ｐゴシック"/>
              </a:rPr>
              <a:t>	- Maximum 10% of total EU contribution (i.e. 10% of C1+C2+C3+C4+C5)</a:t>
            </a:r>
          </a:p>
          <a:p>
            <a:pPr marL="630238" lvl="1" indent="-268288" eaLnBrk="0" hangingPunct="0">
              <a:buClr>
                <a:srgbClr val="990033"/>
              </a:buClr>
            </a:pPr>
            <a:r>
              <a:rPr lang="en-GB" sz="1800" b="0" i="0">
                <a:solidFill>
                  <a:schemeClr val="tx1"/>
                </a:solidFill>
                <a:latin typeface="Tahoma" pitchFamily="34" charset="0"/>
                <a:ea typeface="ＭＳ Ｐゴシック"/>
                <a:cs typeface="ＭＳ Ｐゴシック"/>
              </a:rPr>
              <a:t>	</a:t>
            </a:r>
          </a:p>
          <a:p>
            <a:pPr marL="630238" lvl="1" indent="-268288" eaLnBrk="0" hangingPunct="0">
              <a:buClr>
                <a:srgbClr val="990033"/>
              </a:buClr>
            </a:pPr>
            <a:r>
              <a:rPr lang="en-GB" sz="1800" i="0" u="sng">
                <a:solidFill>
                  <a:srgbClr val="990033"/>
                </a:solidFill>
                <a:latin typeface="Tahoma" pitchFamily="34" charset="0"/>
                <a:ea typeface="ＭＳ Ｐゴシック"/>
                <a:cs typeface="ＭＳ Ｐゴシック"/>
              </a:rPr>
              <a:t>Category 5: Overheads</a:t>
            </a:r>
          </a:p>
          <a:p>
            <a:pPr marL="630238" lvl="1" indent="-268288" eaLnBrk="0" hangingPunct="0">
              <a:buClr>
                <a:srgbClr val="990033"/>
              </a:buClr>
            </a:pPr>
            <a:r>
              <a:rPr lang="en-GB" sz="1800" b="0" i="0">
                <a:solidFill>
                  <a:schemeClr val="tx1"/>
                </a:solidFill>
                <a:latin typeface="Tahoma" pitchFamily="34" charset="0"/>
                <a:ea typeface="ＭＳ Ｐゴシック"/>
                <a:cs typeface="ＭＳ Ｐゴシック"/>
              </a:rPr>
              <a:t>	- 10% of direct costs (i.e. 10% of C1+C2+C3+C4) per partner</a:t>
            </a:r>
          </a:p>
          <a:p>
            <a:pPr marL="630238" lvl="1" indent="-268288" eaLnBrk="0" hangingPunct="0">
              <a:buClr>
                <a:srgbClr val="990033"/>
              </a:buClr>
            </a:pPr>
            <a:r>
              <a:rPr lang="en-GB" sz="1800" b="0" i="0">
                <a:solidFill>
                  <a:schemeClr val="tx1"/>
                </a:solidFill>
                <a:latin typeface="Tahoma" pitchFamily="34" charset="0"/>
                <a:ea typeface="ＭＳ Ｐゴシック"/>
                <a:cs typeface="ＭＳ Ｐゴシック"/>
              </a:rPr>
              <a:t>	</a:t>
            </a:r>
          </a:p>
        </p:txBody>
      </p:sp>
      <p:sp>
        <p:nvSpPr>
          <p:cNvPr id="52226" name="Rectangle 10"/>
          <p:cNvSpPr>
            <a:spLocks noChangeArrowheads="1"/>
          </p:cNvSpPr>
          <p:nvPr/>
        </p:nvSpPr>
        <p:spPr bwMode="auto">
          <a:xfrm>
            <a:off x="4152900" y="0"/>
            <a:ext cx="4991100"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ITN financial regime *</a:t>
            </a:r>
          </a:p>
        </p:txBody>
      </p:sp>
      <p:sp>
        <p:nvSpPr>
          <p:cNvPr id="52228" name="Text Box 7"/>
          <p:cNvSpPr txBox="1">
            <a:spLocks noChangeArrowheads="1"/>
          </p:cNvSpPr>
          <p:nvPr/>
        </p:nvSpPr>
        <p:spPr bwMode="auto">
          <a:xfrm>
            <a:off x="44450" y="6219825"/>
            <a:ext cx="6192838" cy="336550"/>
          </a:xfrm>
          <a:prstGeom prst="rect">
            <a:avLst/>
          </a:prstGeom>
          <a:noFill/>
          <a:ln w="9525">
            <a:noFill/>
            <a:miter lim="800000"/>
            <a:headEnd/>
            <a:tailEnd/>
          </a:ln>
        </p:spPr>
        <p:txBody>
          <a:bodyPr wrap="none">
            <a:spAutoFit/>
          </a:bodyPr>
          <a:lstStyle/>
          <a:p>
            <a:r>
              <a:rPr lang="fr-BE" b="0">
                <a:solidFill>
                  <a:schemeClr val="bg2"/>
                </a:solidFill>
              </a:rPr>
              <a:t>* Budget allocated to level 1 participants (recruit &amp; employ fellows) </a:t>
            </a:r>
            <a:endParaRPr lang="en-GB" b="0">
              <a:solidFill>
                <a:schemeClr val="bg2"/>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7" name="Rectangle 10"/>
          <p:cNvSpPr>
            <a:spLocks noChangeArrowheads="1"/>
          </p:cNvSpPr>
          <p:nvPr/>
        </p:nvSpPr>
        <p:spPr bwMode="auto">
          <a:xfrm>
            <a:off x="3927475" y="0"/>
            <a:ext cx="5216525"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ITN Evaluation Criteria</a:t>
            </a:r>
          </a:p>
        </p:txBody>
      </p:sp>
      <p:graphicFrame>
        <p:nvGraphicFramePr>
          <p:cNvPr id="88162" name="Group 98"/>
          <p:cNvGraphicFramePr>
            <a:graphicFrameLocks noGrp="1"/>
          </p:cNvGraphicFramePr>
          <p:nvPr/>
        </p:nvGraphicFramePr>
        <p:xfrm>
          <a:off x="398463" y="1276350"/>
          <a:ext cx="8504237" cy="2341563"/>
        </p:xfrm>
        <a:graphic>
          <a:graphicData uri="http://schemas.openxmlformats.org/drawingml/2006/table">
            <a:tbl>
              <a:tblPr/>
              <a:tblGrid>
                <a:gridCol w="2765425"/>
                <a:gridCol w="1311275"/>
                <a:gridCol w="1312862"/>
                <a:gridCol w="1400175"/>
                <a:gridCol w="1714500"/>
              </a:tblGrid>
              <a:tr h="5715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800" b="0" i="0" u="none" strike="noStrike" cap="none" normalizeH="0" baseline="0" smtClean="0">
                          <a:ln>
                            <a:noFill/>
                          </a:ln>
                          <a:solidFill>
                            <a:schemeClr val="tx1"/>
                          </a:solidFill>
                          <a:effectLst/>
                          <a:latin typeface="Tahoma" pitchFamily="34" charset="0"/>
                        </a:rPr>
                        <a:t>Evaluation Criteria</a:t>
                      </a:r>
                    </a:p>
                  </a:txBody>
                  <a:tcPr horzOverflow="overflow">
                    <a:lnL w="28575"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800" b="0" i="0" u="none" strike="noStrike" cap="none" normalizeH="0" baseline="0" smtClean="0">
                          <a:ln>
                            <a:noFill/>
                          </a:ln>
                          <a:solidFill>
                            <a:schemeClr val="tx1"/>
                          </a:solidFill>
                          <a:effectLst/>
                          <a:latin typeface="Tahoma" pitchFamily="34" charset="0"/>
                        </a:rPr>
                        <a:t>Score </a:t>
                      </a:r>
                      <a:br>
                        <a:rPr kumimoji="0" lang="en-GB" sz="1800" b="0" i="0" u="none" strike="noStrike" cap="none" normalizeH="0" baseline="0" smtClean="0">
                          <a:ln>
                            <a:noFill/>
                          </a:ln>
                          <a:solidFill>
                            <a:schemeClr val="tx1"/>
                          </a:solidFill>
                          <a:effectLst/>
                          <a:latin typeface="Tahoma" pitchFamily="34" charset="0"/>
                        </a:rPr>
                      </a:br>
                      <a:r>
                        <a:rPr kumimoji="0" lang="en-GB" sz="1800" b="0" i="0" u="none" strike="noStrike" cap="none" normalizeH="0" baseline="0" smtClean="0">
                          <a:ln>
                            <a:noFill/>
                          </a:ln>
                          <a:solidFill>
                            <a:schemeClr val="tx1"/>
                          </a:solidFill>
                          <a:effectLst/>
                          <a:latin typeface="Tahoma" pitchFamily="34" charset="0"/>
                        </a:rPr>
                        <a:t>out of</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800" b="0" i="0" u="none" strike="noStrike" cap="none" normalizeH="0" baseline="0" smtClean="0">
                          <a:ln>
                            <a:noFill/>
                          </a:ln>
                          <a:solidFill>
                            <a:schemeClr val="tx1"/>
                          </a:solidFill>
                          <a:effectLst/>
                          <a:latin typeface="Tahoma" pitchFamily="34" charset="0"/>
                        </a:rPr>
                        <a:t>Threshold</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800" b="0" i="0" u="none" strike="noStrike" cap="none" normalizeH="0" baseline="0" smtClean="0">
                          <a:ln>
                            <a:noFill/>
                          </a:ln>
                          <a:solidFill>
                            <a:schemeClr val="tx1"/>
                          </a:solidFill>
                          <a:effectLst/>
                          <a:latin typeface="Tahoma" pitchFamily="34" charset="0"/>
                        </a:rPr>
                        <a:t>Weight</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800" b="0" i="0" u="none" strike="noStrike" cap="none" normalizeH="0" baseline="0" smtClean="0">
                          <a:ln>
                            <a:noFill/>
                          </a:ln>
                          <a:solidFill>
                            <a:schemeClr val="tx1"/>
                          </a:solidFill>
                          <a:effectLst/>
                          <a:latin typeface="Tahoma" pitchFamily="34" charset="0"/>
                        </a:rPr>
                        <a:t>Priority </a:t>
                      </a:r>
                      <a:br>
                        <a:rPr kumimoji="0" lang="en-GB" sz="1800" b="0" i="0" u="none" strike="noStrike" cap="none" normalizeH="0" baseline="0" smtClean="0">
                          <a:ln>
                            <a:noFill/>
                          </a:ln>
                          <a:solidFill>
                            <a:schemeClr val="tx1"/>
                          </a:solidFill>
                          <a:effectLst/>
                          <a:latin typeface="Tahoma" pitchFamily="34" charset="0"/>
                        </a:rPr>
                      </a:br>
                      <a:r>
                        <a:rPr kumimoji="0" lang="en-GB" sz="1800" b="0" i="0" u="none" strike="noStrike" cap="none" normalizeH="0" baseline="0" smtClean="0">
                          <a:ln>
                            <a:noFill/>
                          </a:ln>
                          <a:solidFill>
                            <a:schemeClr val="tx1"/>
                          </a:solidFill>
                          <a:effectLst/>
                          <a:latin typeface="Tahoma" pitchFamily="34" charset="0"/>
                        </a:rPr>
                        <a:t>if ex-aequo</a:t>
                      </a:r>
                    </a:p>
                  </a:txBody>
                  <a:tcPr horzOverflow="overflow">
                    <a:lnL w="12700"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fr-BE" sz="2200" b="1" i="0" u="none" strike="noStrike" cap="none" normalizeH="0" baseline="0" smtClean="0">
                          <a:ln>
                            <a:noFill/>
                          </a:ln>
                          <a:solidFill>
                            <a:schemeClr val="tx1"/>
                          </a:solidFill>
                          <a:effectLst/>
                          <a:latin typeface="Tahoma" pitchFamily="34" charset="0"/>
                        </a:rPr>
                        <a:t>S&amp;T Quality</a:t>
                      </a:r>
                      <a:endParaRPr kumimoji="0" lang="en-GB" sz="22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0" i="0" u="none" strike="noStrike" cap="none" normalizeH="0" baseline="0" smtClean="0">
                          <a:ln>
                            <a:noFill/>
                          </a:ln>
                          <a:solidFill>
                            <a:schemeClr val="tx1"/>
                          </a:solidFill>
                          <a:effectLst/>
                          <a:latin typeface="Tahoma" pitchFamily="34" charset="0"/>
                        </a:rPr>
                        <a:t>5</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1" i="0" u="none" strike="noStrike" cap="none" normalizeH="0" baseline="0" smtClean="0">
                          <a:ln>
                            <a:noFill/>
                          </a:ln>
                          <a:solidFill>
                            <a:schemeClr val="tx1"/>
                          </a:solidFill>
                          <a:effectLst/>
                          <a:latin typeface="Tahoma" pitchFamily="34" charset="0"/>
                        </a:rPr>
                        <a:t>3</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1" i="0" u="none" strike="noStrike" cap="none" normalizeH="0" baseline="0" smtClean="0">
                          <a:ln>
                            <a:noFill/>
                          </a:ln>
                          <a:solidFill>
                            <a:schemeClr val="tx1"/>
                          </a:solidFill>
                          <a:effectLst/>
                          <a:latin typeface="Tahoma" pitchFamily="34" charset="0"/>
                        </a:rPr>
                        <a:t>30%</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fr-BE" sz="2200" b="0" i="0" u="none" strike="noStrike" cap="none" normalizeH="0" baseline="0" smtClean="0">
                          <a:ln>
                            <a:noFill/>
                          </a:ln>
                          <a:solidFill>
                            <a:schemeClr val="tx1"/>
                          </a:solidFill>
                          <a:effectLst/>
                          <a:latin typeface="Tahoma" pitchFamily="34" charset="0"/>
                        </a:rPr>
                        <a:t>3</a:t>
                      </a:r>
                      <a:endParaRPr kumimoji="0" lang="en-GB" sz="22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r>
              <a:tr h="3794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fr-BE" sz="2200" b="1" i="0" u="none" strike="noStrike" cap="none" normalizeH="0" baseline="0" smtClean="0">
                          <a:ln>
                            <a:noFill/>
                          </a:ln>
                          <a:solidFill>
                            <a:schemeClr val="tx1"/>
                          </a:solidFill>
                          <a:effectLst/>
                          <a:latin typeface="Tahoma" pitchFamily="34" charset="0"/>
                        </a:rPr>
                        <a:t>Training</a:t>
                      </a:r>
                      <a:endParaRPr kumimoji="0" lang="en-GB" sz="22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0" i="0" u="none" strike="noStrike" cap="none" normalizeH="0" baseline="0" smtClean="0">
                          <a:ln>
                            <a:noFill/>
                          </a:ln>
                          <a:solidFill>
                            <a:schemeClr val="tx1"/>
                          </a:solidFill>
                          <a:effectLst/>
                          <a:latin typeface="Tahoma" pitchFamily="34" charset="0"/>
                        </a:rPr>
                        <a:t>5</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fr-BE" sz="2200" b="1" i="0" u="none" strike="noStrike" cap="none" normalizeH="0" baseline="0" smtClean="0">
                          <a:ln>
                            <a:noFill/>
                          </a:ln>
                          <a:solidFill>
                            <a:schemeClr val="tx1"/>
                          </a:solidFill>
                          <a:effectLst/>
                          <a:latin typeface="Tahoma" pitchFamily="34" charset="0"/>
                        </a:rPr>
                        <a:t>4</a:t>
                      </a:r>
                      <a:endParaRPr kumimoji="0" lang="en-GB" sz="22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1" i="0" u="none" strike="noStrike" cap="none" normalizeH="0" baseline="0" smtClean="0">
                          <a:ln>
                            <a:noFill/>
                          </a:ln>
                          <a:solidFill>
                            <a:schemeClr val="tx1"/>
                          </a:solidFill>
                          <a:effectLst/>
                          <a:latin typeface="Tahoma" pitchFamily="34" charset="0"/>
                        </a:rPr>
                        <a:t>30%</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fr-BE" sz="2200" b="0" i="0" u="none" strike="noStrike" cap="none" normalizeH="0" baseline="0" smtClean="0">
                          <a:ln>
                            <a:noFill/>
                          </a:ln>
                          <a:solidFill>
                            <a:schemeClr val="tx1"/>
                          </a:solidFill>
                          <a:effectLst/>
                          <a:latin typeface="Tahoma" pitchFamily="34" charset="0"/>
                        </a:rPr>
                        <a:t>1</a:t>
                      </a:r>
                      <a:endParaRPr kumimoji="0" lang="en-GB" sz="22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fr-BE" sz="2200" b="1" i="0" u="none" strike="noStrike" cap="none" normalizeH="0" baseline="0" smtClean="0">
                          <a:ln>
                            <a:noFill/>
                          </a:ln>
                          <a:solidFill>
                            <a:schemeClr val="tx1"/>
                          </a:solidFill>
                          <a:effectLst/>
                          <a:latin typeface="Tahoma" pitchFamily="34" charset="0"/>
                        </a:rPr>
                        <a:t>Implementation</a:t>
                      </a:r>
                      <a:endParaRPr kumimoji="0" lang="en-GB" sz="22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0" i="0" u="none" strike="noStrike" cap="none" normalizeH="0" baseline="0" smtClean="0">
                          <a:ln>
                            <a:noFill/>
                          </a:ln>
                          <a:solidFill>
                            <a:schemeClr val="tx1"/>
                          </a:solidFill>
                          <a:effectLst/>
                          <a:latin typeface="Tahoma" pitchFamily="34" charset="0"/>
                        </a:rPr>
                        <a:t>5</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1" i="0" u="none" strike="noStrike" cap="none" normalizeH="0" baseline="0" smtClean="0">
                          <a:ln>
                            <a:noFill/>
                          </a:ln>
                          <a:solidFill>
                            <a:schemeClr val="tx1"/>
                          </a:solidFill>
                          <a:effectLst/>
                          <a:latin typeface="Tahoma" pitchFamily="34" charset="0"/>
                        </a:rPr>
                        <a:t>3</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1" i="0" u="none" strike="noStrike" cap="none" normalizeH="0" baseline="0" smtClean="0">
                          <a:ln>
                            <a:noFill/>
                          </a:ln>
                          <a:solidFill>
                            <a:schemeClr val="tx1"/>
                          </a:solidFill>
                          <a:effectLst/>
                          <a:latin typeface="Tahoma" pitchFamily="34" charset="0"/>
                        </a:rPr>
                        <a:t>20%</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fr-BE" sz="2200" b="0" i="0" u="none" strike="noStrike" cap="none" normalizeH="0" baseline="0" smtClean="0">
                          <a:ln>
                            <a:noFill/>
                          </a:ln>
                          <a:solidFill>
                            <a:schemeClr val="tx1"/>
                          </a:solidFill>
                          <a:effectLst/>
                          <a:latin typeface="Tahoma" pitchFamily="34" charset="0"/>
                        </a:rPr>
                        <a:t>4</a:t>
                      </a:r>
                      <a:endParaRPr kumimoji="0" lang="en-GB" sz="22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r>
              <a:tr h="3794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fr-BE" sz="2200" b="1" i="0" u="none" strike="noStrike" cap="none" normalizeH="0" baseline="0" smtClean="0">
                          <a:ln>
                            <a:noFill/>
                          </a:ln>
                          <a:solidFill>
                            <a:schemeClr val="tx1"/>
                          </a:solidFill>
                          <a:effectLst/>
                          <a:latin typeface="Tahoma" pitchFamily="34" charset="0"/>
                        </a:rPr>
                        <a:t>Impact</a:t>
                      </a:r>
                      <a:endParaRPr kumimoji="0" lang="en-GB" sz="22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0" i="0" u="none" strike="noStrike" cap="none" normalizeH="0" baseline="0" smtClean="0">
                          <a:ln>
                            <a:noFill/>
                          </a:ln>
                          <a:solidFill>
                            <a:schemeClr val="tx1"/>
                          </a:solidFill>
                          <a:effectLst/>
                          <a:latin typeface="Tahoma" pitchFamily="34" charset="0"/>
                        </a:rPr>
                        <a:t>5</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fr-BE" sz="2200" b="1" i="0" u="none" strike="noStrike" cap="none" normalizeH="0" baseline="0" smtClean="0">
                          <a:ln>
                            <a:noFill/>
                          </a:ln>
                          <a:solidFill>
                            <a:schemeClr val="tx1"/>
                          </a:solidFill>
                          <a:effectLst/>
                          <a:latin typeface="Tahoma" pitchFamily="34" charset="0"/>
                        </a:rPr>
                        <a:t>4</a:t>
                      </a:r>
                      <a:endParaRPr kumimoji="0" lang="en-GB" sz="2200" b="1"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1" i="0" u="none" strike="noStrike" cap="none" normalizeH="0" baseline="0" smtClean="0">
                          <a:ln>
                            <a:noFill/>
                          </a:ln>
                          <a:solidFill>
                            <a:schemeClr val="tx1"/>
                          </a:solidFill>
                          <a:effectLst/>
                          <a:latin typeface="Tahoma" pitchFamily="34" charset="0"/>
                        </a:rPr>
                        <a:t>20%</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fr-BE" sz="2200" b="0" i="0" u="none" strike="noStrike" cap="none" normalizeH="0" baseline="0" smtClean="0">
                          <a:ln>
                            <a:noFill/>
                          </a:ln>
                          <a:solidFill>
                            <a:schemeClr val="tx1"/>
                          </a:solidFill>
                          <a:effectLst/>
                          <a:latin typeface="Tahoma" pitchFamily="34" charset="0"/>
                        </a:rPr>
                        <a:t>2</a:t>
                      </a:r>
                      <a:endParaRPr kumimoji="0" lang="en-GB" sz="2200" b="0" i="0" u="none" strike="noStrike" cap="none" normalizeH="0" baseline="0" smtClean="0">
                        <a:ln>
                          <a:noFill/>
                        </a:ln>
                        <a:solidFill>
                          <a:schemeClr val="tx1"/>
                        </a:solidFill>
                        <a:effectLst/>
                        <a:latin typeface="Tahoma" pitchFamily="34" charset="0"/>
                      </a:endParaRPr>
                    </a:p>
                  </a:txBody>
                  <a:tcPr horzOverflow="overflow">
                    <a:lnL w="12700"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r>
            </a:tbl>
          </a:graphicData>
        </a:graphic>
      </p:graphicFrame>
      <p:sp>
        <p:nvSpPr>
          <p:cNvPr id="88157" name="Text Box 93"/>
          <p:cNvSpPr txBox="1">
            <a:spLocks noChangeArrowheads="1"/>
          </p:cNvSpPr>
          <p:nvPr/>
        </p:nvSpPr>
        <p:spPr bwMode="auto">
          <a:xfrm>
            <a:off x="277813" y="3768725"/>
            <a:ext cx="7437437" cy="457200"/>
          </a:xfrm>
          <a:prstGeom prst="rect">
            <a:avLst/>
          </a:prstGeom>
          <a:noFill/>
          <a:ln w="9525">
            <a:noFill/>
            <a:miter lim="800000"/>
            <a:headEnd/>
            <a:tailEnd/>
          </a:ln>
          <a:effectLst/>
        </p:spPr>
        <p:txBody>
          <a:bodyPr>
            <a:spAutoFit/>
          </a:bodyPr>
          <a:lstStyle/>
          <a:p>
            <a:pPr>
              <a:spcBef>
                <a:spcPct val="50000"/>
              </a:spcBef>
            </a:pPr>
            <a:r>
              <a:rPr lang="en-GB" sz="2400" i="0">
                <a:solidFill>
                  <a:schemeClr val="tx1"/>
                </a:solidFill>
              </a:rPr>
              <a:t>Total score expressed out of 100 (threshold 70%) </a:t>
            </a:r>
          </a:p>
        </p:txBody>
      </p:sp>
      <p:pic>
        <p:nvPicPr>
          <p:cNvPr id="88159" name="Picture 95"/>
          <p:cNvPicPr>
            <a:picLocks noChangeAspect="1" noChangeArrowheads="1"/>
          </p:cNvPicPr>
          <p:nvPr/>
        </p:nvPicPr>
        <p:blipFill>
          <a:blip r:embed="rId3"/>
          <a:srcRect/>
          <a:stretch>
            <a:fillRect/>
          </a:stretch>
        </p:blipFill>
        <p:spPr bwMode="auto">
          <a:xfrm>
            <a:off x="3136900" y="4819650"/>
            <a:ext cx="2503488" cy="1636713"/>
          </a:xfrm>
          <a:prstGeom prst="rect">
            <a:avLst/>
          </a:prstGeom>
          <a:noFill/>
          <a:ln w="9525">
            <a:noFill/>
            <a:miter lim="800000"/>
            <a:headEnd/>
            <a:tailEnd/>
          </a:ln>
          <a:effectLst/>
        </p:spPr>
      </p:pic>
      <p:sp>
        <p:nvSpPr>
          <p:cNvPr id="88160" name="Text Box 96"/>
          <p:cNvSpPr txBox="1">
            <a:spLocks noChangeArrowheads="1"/>
          </p:cNvSpPr>
          <p:nvPr/>
        </p:nvSpPr>
        <p:spPr bwMode="auto">
          <a:xfrm>
            <a:off x="238125" y="4762500"/>
            <a:ext cx="3703638" cy="581025"/>
          </a:xfrm>
          <a:prstGeom prst="rect">
            <a:avLst/>
          </a:prstGeom>
          <a:noFill/>
          <a:ln w="9525">
            <a:noFill/>
            <a:miter lim="800000"/>
            <a:headEnd/>
            <a:tailEnd/>
          </a:ln>
          <a:effectLst/>
        </p:spPr>
        <p:txBody>
          <a:bodyPr>
            <a:spAutoFit/>
          </a:bodyPr>
          <a:lstStyle/>
          <a:p>
            <a:pPr>
              <a:spcBef>
                <a:spcPct val="50000"/>
              </a:spcBef>
            </a:pPr>
            <a:r>
              <a:rPr lang="en-GB">
                <a:solidFill>
                  <a:schemeClr val="tx1"/>
                </a:solidFill>
              </a:rPr>
              <a:t>Full description of criteria </a:t>
            </a:r>
            <a:br>
              <a:rPr lang="en-GB">
                <a:solidFill>
                  <a:schemeClr val="tx1"/>
                </a:solidFill>
              </a:rPr>
            </a:br>
            <a:r>
              <a:rPr lang="en-GB">
                <a:solidFill>
                  <a:schemeClr val="tx1"/>
                </a:solidFill>
              </a:rPr>
              <a:t>in Work Programme (p. 60)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4294967295"/>
          </p:nvPr>
        </p:nvSpPr>
        <p:spPr>
          <a:xfrm>
            <a:off x="3462338" y="2281238"/>
            <a:ext cx="4552950" cy="1589087"/>
          </a:xfrm>
        </p:spPr>
        <p:txBody>
          <a:bodyPr/>
          <a:lstStyle/>
          <a:p>
            <a:pPr>
              <a:buFont typeface="Wingdings" pitchFamily="2" charset="2"/>
              <a:buNone/>
            </a:pPr>
            <a:r>
              <a:rPr lang="en-GB" sz="6600" smtClean="0"/>
              <a:t>IAPP  2012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p:cNvSpPr>
            <a:spLocks noGrp="1" noChangeArrowheads="1"/>
          </p:cNvSpPr>
          <p:nvPr>
            <p:ph type="body" idx="4294967295"/>
          </p:nvPr>
        </p:nvSpPr>
        <p:spPr>
          <a:xfrm>
            <a:off x="22225" y="1620838"/>
            <a:ext cx="6345238" cy="4056062"/>
          </a:xfrm>
        </p:spPr>
        <p:txBody>
          <a:bodyPr/>
          <a:lstStyle/>
          <a:p>
            <a:pPr lvl="1">
              <a:spcBef>
                <a:spcPct val="0"/>
              </a:spcBef>
              <a:spcAft>
                <a:spcPct val="100000"/>
              </a:spcAft>
            </a:pPr>
            <a:r>
              <a:rPr lang="en-GB" sz="2200" b="0" smtClean="0">
                <a:latin typeface="Tahoma" pitchFamily="34" charset="0"/>
              </a:rPr>
              <a:t>Foster co-operation between non-commercial research organisations &amp; commercial enterprises based on joint research projects</a:t>
            </a:r>
          </a:p>
          <a:p>
            <a:pPr lvl="1">
              <a:spcBef>
                <a:spcPct val="0"/>
              </a:spcBef>
              <a:spcAft>
                <a:spcPct val="100000"/>
              </a:spcAft>
            </a:pPr>
            <a:r>
              <a:rPr lang="en-GB" sz="2200" b="0" smtClean="0">
                <a:latin typeface="Tahoma" pitchFamily="34" charset="0"/>
              </a:rPr>
              <a:t>Stimulate long-term collaboration between sectors through secondment of researchers between the public &amp; private research domains</a:t>
            </a:r>
          </a:p>
          <a:p>
            <a:pPr lvl="1">
              <a:spcBef>
                <a:spcPct val="0"/>
              </a:spcBef>
              <a:spcAft>
                <a:spcPct val="100000"/>
              </a:spcAft>
            </a:pPr>
            <a:r>
              <a:rPr lang="en-GB" sz="2200" b="0" smtClean="0">
                <a:latin typeface="Tahoma" pitchFamily="34" charset="0"/>
              </a:rPr>
              <a:t>Provide diverse career possibilities &amp; research experience for researchers, knowledge sharing/cultural exchange</a:t>
            </a:r>
          </a:p>
        </p:txBody>
      </p:sp>
      <p:sp>
        <p:nvSpPr>
          <p:cNvPr id="91139" name="Rectangle 10"/>
          <p:cNvSpPr>
            <a:spLocks noChangeArrowheads="1"/>
          </p:cNvSpPr>
          <p:nvPr/>
        </p:nvSpPr>
        <p:spPr bwMode="auto">
          <a:xfrm>
            <a:off x="5026025" y="0"/>
            <a:ext cx="4117975"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IAPP objectives</a:t>
            </a:r>
          </a:p>
        </p:txBody>
      </p:sp>
      <p:pic>
        <p:nvPicPr>
          <p:cNvPr id="91140" name="Picture 5"/>
          <p:cNvPicPr>
            <a:picLocks noChangeAspect="1" noChangeArrowheads="1"/>
          </p:cNvPicPr>
          <p:nvPr/>
        </p:nvPicPr>
        <p:blipFill>
          <a:blip r:embed="rId3"/>
          <a:srcRect/>
          <a:stretch>
            <a:fillRect/>
          </a:stretch>
        </p:blipFill>
        <p:spPr bwMode="auto">
          <a:xfrm>
            <a:off x="7113588" y="1298575"/>
            <a:ext cx="1625600" cy="15144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TextBox 32"/>
          <p:cNvSpPr txBox="1">
            <a:spLocks noChangeArrowheads="1"/>
          </p:cNvSpPr>
          <p:nvPr/>
        </p:nvSpPr>
        <p:spPr bwMode="auto">
          <a:xfrm>
            <a:off x="561975" y="1674813"/>
            <a:ext cx="6931025" cy="3378200"/>
          </a:xfrm>
          <a:prstGeom prst="rect">
            <a:avLst/>
          </a:prstGeom>
          <a:noFill/>
          <a:ln w="9525">
            <a:noFill/>
            <a:miter lim="800000"/>
            <a:headEnd/>
            <a:tailEnd/>
          </a:ln>
        </p:spPr>
        <p:txBody>
          <a:bodyPr>
            <a:spAutoFit/>
          </a:bodyPr>
          <a:lstStyle/>
          <a:p>
            <a:pPr eaLnBrk="0" hangingPunct="0"/>
            <a:r>
              <a:rPr lang="en-US" sz="2400" i="0">
                <a:solidFill>
                  <a:srgbClr val="CC0066"/>
                </a:solidFill>
                <a:latin typeface="Tahoma" pitchFamily="34" charset="0"/>
                <a:ea typeface="ＭＳ Ｐゴシック"/>
                <a:cs typeface="ＭＳ Ｐゴシック"/>
              </a:rPr>
              <a:t>Budget</a:t>
            </a:r>
            <a:r>
              <a:rPr lang="en-US" sz="2400" i="0">
                <a:solidFill>
                  <a:schemeClr val="tx1"/>
                </a:solidFill>
                <a:latin typeface="Tahoma" pitchFamily="34" charset="0"/>
                <a:ea typeface="ＭＳ Ｐゴシック"/>
                <a:cs typeface="ＭＳ Ｐゴシック"/>
              </a:rPr>
              <a:t>		80 M€</a:t>
            </a:r>
          </a:p>
          <a:p>
            <a:pPr eaLnBrk="0" hangingPunct="0"/>
            <a:r>
              <a:rPr lang="en-US" sz="2400" b="0" i="0">
                <a:solidFill>
                  <a:schemeClr val="tx1"/>
                </a:solidFill>
                <a:latin typeface="Tahoma" pitchFamily="34" charset="0"/>
                <a:ea typeface="ＭＳ Ｐゴシック"/>
                <a:cs typeface="ＭＳ Ｐゴシック"/>
              </a:rPr>
              <a:t>	</a:t>
            </a:r>
          </a:p>
          <a:p>
            <a:pPr eaLnBrk="0" hangingPunct="0"/>
            <a:endParaRPr lang="en-US" sz="2400" b="0" i="0">
              <a:solidFill>
                <a:schemeClr val="tx1"/>
              </a:solidFill>
              <a:latin typeface="Tahoma" pitchFamily="34" charset="0"/>
              <a:ea typeface="ＭＳ Ｐゴシック"/>
              <a:cs typeface="ＭＳ Ｐゴシック"/>
            </a:endParaRPr>
          </a:p>
          <a:p>
            <a:pPr eaLnBrk="0" hangingPunct="0"/>
            <a:endParaRPr lang="en-US" sz="2400" b="0" i="0">
              <a:solidFill>
                <a:schemeClr val="tx1"/>
              </a:solidFill>
              <a:latin typeface="Tahoma" pitchFamily="34" charset="0"/>
              <a:ea typeface="ＭＳ Ｐゴシック"/>
              <a:cs typeface="ＭＳ Ｐゴシック"/>
            </a:endParaRPr>
          </a:p>
          <a:p>
            <a:pPr eaLnBrk="0" hangingPunct="0"/>
            <a:endParaRPr lang="en-US" sz="2400" b="0" i="0">
              <a:solidFill>
                <a:schemeClr val="tx1"/>
              </a:solidFill>
              <a:latin typeface="Tahoma" pitchFamily="34" charset="0"/>
              <a:ea typeface="ＭＳ Ｐゴシック"/>
              <a:cs typeface="ＭＳ Ｐゴシック"/>
            </a:endParaRPr>
          </a:p>
          <a:p>
            <a:pPr eaLnBrk="0" hangingPunct="0"/>
            <a:r>
              <a:rPr lang="en-US" sz="2400" i="0">
                <a:solidFill>
                  <a:srgbClr val="CC0066"/>
                </a:solidFill>
                <a:latin typeface="Tahoma" pitchFamily="34" charset="0"/>
                <a:ea typeface="ＭＳ Ｐゴシック"/>
                <a:cs typeface="ＭＳ Ｐゴシック"/>
              </a:rPr>
              <a:t>Timetable</a:t>
            </a:r>
            <a:r>
              <a:rPr lang="en-US" sz="2400" i="0">
                <a:solidFill>
                  <a:schemeClr val="tx1"/>
                </a:solidFill>
                <a:latin typeface="Tahoma" pitchFamily="34" charset="0"/>
                <a:ea typeface="ＭＳ Ｐゴシック"/>
                <a:cs typeface="ＭＳ Ｐゴシック"/>
              </a:rPr>
              <a:t>	</a:t>
            </a:r>
          </a:p>
          <a:p>
            <a:pPr eaLnBrk="0" hangingPunct="0"/>
            <a:endParaRPr lang="en-US" sz="2400" b="0" i="0">
              <a:solidFill>
                <a:schemeClr val="tx1"/>
              </a:solidFill>
              <a:latin typeface="Tahoma" pitchFamily="34" charset="0"/>
              <a:ea typeface="ＭＳ Ｐゴシック"/>
              <a:cs typeface="ＭＳ Ｐゴシック"/>
            </a:endParaRPr>
          </a:p>
          <a:p>
            <a:pPr eaLnBrk="0" hangingPunct="0"/>
            <a:r>
              <a:rPr lang="en-US" sz="2400" b="0" i="0">
                <a:solidFill>
                  <a:schemeClr val="tx1"/>
                </a:solidFill>
                <a:latin typeface="Tahoma" pitchFamily="34" charset="0"/>
                <a:ea typeface="ＭＳ Ｐゴシック"/>
                <a:cs typeface="ＭＳ Ｐゴシック"/>
              </a:rPr>
              <a:t>Publication		19 October 2011</a:t>
            </a:r>
          </a:p>
          <a:p>
            <a:pPr eaLnBrk="0" hangingPunct="0"/>
            <a:r>
              <a:rPr lang="en-US" sz="2400" b="0" i="0">
                <a:solidFill>
                  <a:schemeClr val="tx1"/>
                </a:solidFill>
                <a:latin typeface="Tahoma" pitchFamily="34" charset="0"/>
                <a:ea typeface="ＭＳ Ｐゴシック"/>
                <a:cs typeface="ＭＳ Ｐゴシック"/>
              </a:rPr>
              <a:t>Closure		19 April 2012 </a:t>
            </a:r>
            <a:r>
              <a:rPr lang="en-US" b="0" i="0">
                <a:solidFill>
                  <a:schemeClr val="tx1"/>
                </a:solidFill>
                <a:latin typeface="Tahoma" pitchFamily="34" charset="0"/>
                <a:ea typeface="ＭＳ Ｐゴシック"/>
                <a:cs typeface="ＭＳ Ｐゴシック"/>
              </a:rPr>
              <a:t>(17:00 Brussels time)</a:t>
            </a:r>
          </a:p>
        </p:txBody>
      </p:sp>
      <p:sp>
        <p:nvSpPr>
          <p:cNvPr id="105475" name="Rectangle 10"/>
          <p:cNvSpPr>
            <a:spLocks noChangeArrowheads="1"/>
          </p:cNvSpPr>
          <p:nvPr/>
        </p:nvSpPr>
        <p:spPr bwMode="auto">
          <a:xfrm>
            <a:off x="2649538" y="0"/>
            <a:ext cx="6494462"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IAPP budget &amp; timetable</a:t>
            </a:r>
          </a:p>
        </p:txBody>
      </p:sp>
      <p:pic>
        <p:nvPicPr>
          <p:cNvPr id="105476" name="Picture 5"/>
          <p:cNvPicPr>
            <a:picLocks noChangeAspect="1" noChangeArrowheads="1"/>
          </p:cNvPicPr>
          <p:nvPr/>
        </p:nvPicPr>
        <p:blipFill>
          <a:blip r:embed="rId3"/>
          <a:srcRect/>
          <a:stretch>
            <a:fillRect/>
          </a:stretch>
        </p:blipFill>
        <p:spPr bwMode="auto">
          <a:xfrm>
            <a:off x="7575550" y="3665538"/>
            <a:ext cx="1349375" cy="971550"/>
          </a:xfrm>
          <a:prstGeom prst="rect">
            <a:avLst/>
          </a:prstGeom>
          <a:noFill/>
          <a:ln w="9525">
            <a:noFill/>
            <a:miter lim="800000"/>
            <a:headEnd/>
            <a:tailEnd/>
          </a:ln>
        </p:spPr>
      </p:pic>
      <p:pic>
        <p:nvPicPr>
          <p:cNvPr id="105477" name="Picture 6"/>
          <p:cNvPicPr>
            <a:picLocks noChangeAspect="1" noChangeArrowheads="1"/>
          </p:cNvPicPr>
          <p:nvPr/>
        </p:nvPicPr>
        <p:blipFill>
          <a:blip r:embed="rId4"/>
          <a:srcRect/>
          <a:stretch>
            <a:fillRect/>
          </a:stretch>
        </p:blipFill>
        <p:spPr bwMode="auto">
          <a:xfrm>
            <a:off x="7688263" y="1652588"/>
            <a:ext cx="908050" cy="820737"/>
          </a:xfrm>
          <a:prstGeom prst="rect">
            <a:avLst/>
          </a:prstGeom>
          <a:noFill/>
          <a:ln w="9525">
            <a:noFill/>
            <a:miter lim="800000"/>
            <a:headEnd/>
            <a:tailEnd/>
          </a:ln>
        </p:spPr>
      </p:pic>
      <p:grpSp>
        <p:nvGrpSpPr>
          <p:cNvPr id="105478" name="Group 6"/>
          <p:cNvGrpSpPr>
            <a:grpSpLocks/>
          </p:cNvGrpSpPr>
          <p:nvPr/>
        </p:nvGrpSpPr>
        <p:grpSpPr bwMode="auto">
          <a:xfrm>
            <a:off x="242888" y="4248150"/>
            <a:ext cx="7050087" cy="400050"/>
            <a:chOff x="146" y="2530"/>
            <a:chExt cx="4640" cy="221"/>
          </a:xfrm>
        </p:grpSpPr>
        <p:sp>
          <p:nvSpPr>
            <p:cNvPr id="105479" name="Rectangle 7"/>
            <p:cNvSpPr>
              <a:spLocks noChangeArrowheads="1"/>
            </p:cNvSpPr>
            <p:nvPr/>
          </p:nvSpPr>
          <p:spPr bwMode="auto">
            <a:xfrm>
              <a:off x="146" y="2532"/>
              <a:ext cx="4640" cy="219"/>
            </a:xfrm>
            <a:prstGeom prst="rect">
              <a:avLst/>
            </a:prstGeom>
            <a:solidFill>
              <a:srgbClr val="993366">
                <a:alpha val="10196"/>
              </a:srgbClr>
            </a:solidFill>
            <a:ln w="28575">
              <a:solidFill>
                <a:srgbClr val="993366"/>
              </a:solidFill>
              <a:miter lim="800000"/>
              <a:headEnd/>
              <a:tailEnd/>
            </a:ln>
          </p:spPr>
          <p:txBody>
            <a:bodyPr wrap="none" anchor="ctr"/>
            <a:lstStyle/>
            <a:p>
              <a:endParaRPr lang="fr-FR" sz="1800"/>
            </a:p>
          </p:txBody>
        </p:sp>
        <p:sp>
          <p:nvSpPr>
            <p:cNvPr id="105480" name="AutoShape 8"/>
            <p:cNvSpPr>
              <a:spLocks noChangeArrowheads="1"/>
            </p:cNvSpPr>
            <p:nvPr/>
          </p:nvSpPr>
          <p:spPr bwMode="auto">
            <a:xfrm rot="5263922">
              <a:off x="120" y="2556"/>
              <a:ext cx="214" cy="162"/>
            </a:xfrm>
            <a:prstGeom prst="triangle">
              <a:avLst>
                <a:gd name="adj" fmla="val 50000"/>
              </a:avLst>
            </a:prstGeom>
            <a:solidFill>
              <a:srgbClr val="993366"/>
            </a:solidFill>
            <a:ln w="9525">
              <a:solidFill>
                <a:srgbClr val="993366"/>
              </a:solidFill>
              <a:miter lim="800000"/>
              <a:headEnd/>
              <a:tailEnd/>
            </a:ln>
          </p:spPr>
          <p:txBody>
            <a:bodyPr wrap="none" anchor="ctr"/>
            <a:lstStyle/>
            <a:p>
              <a:endParaRPr lang="fr-FR"/>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69" name="Text Box 31"/>
          <p:cNvSpPr txBox="1">
            <a:spLocks noChangeArrowheads="1"/>
          </p:cNvSpPr>
          <p:nvPr/>
        </p:nvSpPr>
        <p:spPr bwMode="auto">
          <a:xfrm>
            <a:off x="61913" y="6648450"/>
            <a:ext cx="69850" cy="152400"/>
          </a:xfrm>
          <a:prstGeom prst="rect">
            <a:avLst/>
          </a:prstGeom>
          <a:noFill/>
          <a:ln w="9525" algn="ctr">
            <a:noFill/>
            <a:miter lim="800000"/>
            <a:headEnd/>
            <a:tailEnd/>
          </a:ln>
        </p:spPr>
        <p:txBody>
          <a:bodyPr wrap="none" lIns="0" tIns="0" rIns="0" bIns="0">
            <a:spAutoFit/>
          </a:bodyPr>
          <a:lstStyle/>
          <a:p>
            <a:pPr algn="ctr"/>
            <a:fld id="{0B23DDF3-E2BD-4EBC-9876-4CE60036DAD3}" type="slidenum">
              <a:rPr lang="en-GB" sz="1000" i="0"/>
              <a:pPr algn="ctr"/>
              <a:t>2</a:t>
            </a:fld>
            <a:endParaRPr lang="en-GB" sz="1000" i="0"/>
          </a:p>
        </p:txBody>
      </p:sp>
      <p:pic>
        <p:nvPicPr>
          <p:cNvPr id="32770" name="Picture 35" descr="Marie-Curie-Logo"/>
          <p:cNvPicPr>
            <a:picLocks noChangeAspect="1" noChangeArrowheads="1"/>
          </p:cNvPicPr>
          <p:nvPr/>
        </p:nvPicPr>
        <p:blipFill>
          <a:blip r:embed="rId3"/>
          <a:srcRect/>
          <a:stretch>
            <a:fillRect/>
          </a:stretch>
        </p:blipFill>
        <p:spPr bwMode="auto">
          <a:xfrm>
            <a:off x="8278813" y="6621463"/>
            <a:ext cx="234950" cy="227012"/>
          </a:xfrm>
          <a:prstGeom prst="rect">
            <a:avLst/>
          </a:prstGeom>
          <a:noFill/>
          <a:ln w="9525">
            <a:noFill/>
            <a:miter lim="800000"/>
            <a:headEnd/>
            <a:tailEnd/>
          </a:ln>
        </p:spPr>
      </p:pic>
      <p:sp>
        <p:nvSpPr>
          <p:cNvPr id="32771" name="Rectangle 3"/>
          <p:cNvSpPr>
            <a:spLocks noGrp="1" noChangeArrowheads="1"/>
          </p:cNvSpPr>
          <p:nvPr>
            <p:ph type="title" idx="4294967295"/>
          </p:nvPr>
        </p:nvSpPr>
        <p:spPr>
          <a:xfrm>
            <a:off x="38100" y="1076325"/>
            <a:ext cx="4527550" cy="496888"/>
          </a:xfrm>
        </p:spPr>
        <p:txBody>
          <a:bodyPr/>
          <a:lstStyle/>
          <a:p>
            <a:r>
              <a:rPr lang="en-GB" sz="2000" smtClean="0">
                <a:solidFill>
                  <a:srgbClr val="CC0066"/>
                </a:solidFill>
              </a:rPr>
              <a:t>FP7 overview (2007-2013)</a:t>
            </a:r>
            <a:endParaRPr lang="en-US" sz="2000" smtClean="0">
              <a:solidFill>
                <a:srgbClr val="CC0066"/>
              </a:solidFill>
            </a:endParaRPr>
          </a:p>
        </p:txBody>
      </p:sp>
      <p:grpSp>
        <p:nvGrpSpPr>
          <p:cNvPr id="32772" name="Group 32"/>
          <p:cNvGrpSpPr>
            <a:grpSpLocks/>
          </p:cNvGrpSpPr>
          <p:nvPr/>
        </p:nvGrpSpPr>
        <p:grpSpPr bwMode="auto">
          <a:xfrm>
            <a:off x="5341938" y="3530600"/>
            <a:ext cx="3776662" cy="2532063"/>
            <a:chOff x="3717" y="1888"/>
            <a:chExt cx="1908" cy="1425"/>
          </a:xfrm>
        </p:grpSpPr>
        <p:pic>
          <p:nvPicPr>
            <p:cNvPr id="32779" name="Picture 5"/>
            <p:cNvPicPr>
              <a:picLocks noChangeAspect="1" noChangeArrowheads="1"/>
            </p:cNvPicPr>
            <p:nvPr/>
          </p:nvPicPr>
          <p:blipFill>
            <a:blip r:embed="rId4"/>
            <a:srcRect/>
            <a:stretch>
              <a:fillRect/>
            </a:stretch>
          </p:blipFill>
          <p:spPr bwMode="auto">
            <a:xfrm>
              <a:off x="3717" y="1888"/>
              <a:ext cx="1908" cy="1425"/>
            </a:xfrm>
            <a:prstGeom prst="rect">
              <a:avLst/>
            </a:prstGeom>
            <a:noFill/>
            <a:ln w="31750">
              <a:noFill/>
              <a:miter lim="800000"/>
              <a:headEnd/>
              <a:tailEnd/>
            </a:ln>
          </p:spPr>
        </p:pic>
        <p:sp>
          <p:nvSpPr>
            <p:cNvPr id="32780" name="Text Box 6"/>
            <p:cNvSpPr txBox="1">
              <a:spLocks noChangeArrowheads="1"/>
            </p:cNvSpPr>
            <p:nvPr/>
          </p:nvSpPr>
          <p:spPr bwMode="auto">
            <a:xfrm>
              <a:off x="4067" y="2505"/>
              <a:ext cx="960" cy="138"/>
            </a:xfrm>
            <a:prstGeom prst="rect">
              <a:avLst/>
            </a:prstGeom>
            <a:noFill/>
            <a:ln w="31750">
              <a:noFill/>
              <a:miter lim="800000"/>
              <a:headEnd/>
              <a:tailEnd/>
            </a:ln>
          </p:spPr>
          <p:txBody>
            <a:bodyPr wrap="none">
              <a:spAutoFit/>
            </a:bodyPr>
            <a:lstStyle/>
            <a:p>
              <a:pPr algn="ctr">
                <a:spcBef>
                  <a:spcPct val="50000"/>
                </a:spcBef>
              </a:pPr>
              <a:r>
                <a:rPr lang="fr-BE" sz="1000" i="0">
                  <a:solidFill>
                    <a:schemeClr val="tx1"/>
                  </a:solidFill>
                  <a:latin typeface="Tahoma" pitchFamily="34" charset="0"/>
                </a:rPr>
                <a:t>Evolution of annual budget</a:t>
              </a:r>
              <a:endParaRPr lang="en-GB" sz="1000" i="0">
                <a:solidFill>
                  <a:schemeClr val="tx1"/>
                </a:solidFill>
                <a:latin typeface="Tahoma" pitchFamily="34" charset="0"/>
              </a:endParaRPr>
            </a:p>
          </p:txBody>
        </p:sp>
      </p:grpSp>
      <p:sp>
        <p:nvSpPr>
          <p:cNvPr id="32773" name="AutoShape 20"/>
          <p:cNvSpPr>
            <a:spLocks noChangeArrowheads="1"/>
          </p:cNvSpPr>
          <p:nvPr/>
        </p:nvSpPr>
        <p:spPr bwMode="auto">
          <a:xfrm>
            <a:off x="6418263" y="2147888"/>
            <a:ext cx="2282825" cy="850900"/>
          </a:xfrm>
          <a:prstGeom prst="roundRect">
            <a:avLst>
              <a:gd name="adj" fmla="val 16667"/>
            </a:avLst>
          </a:prstGeom>
          <a:noFill/>
          <a:ln w="25400" algn="ctr">
            <a:solidFill>
              <a:srgbClr val="FF6600"/>
            </a:solidFill>
            <a:round/>
            <a:headEnd/>
            <a:tailEnd/>
          </a:ln>
        </p:spPr>
        <p:txBody>
          <a:bodyPr wrap="none" lIns="92075" tIns="46038" rIns="92075" bIns="46038" anchor="ctr"/>
          <a:lstStyle/>
          <a:p>
            <a:pPr algn="ctr"/>
            <a:r>
              <a:rPr lang="fr-BE" i="0">
                <a:solidFill>
                  <a:schemeClr val="tx1"/>
                </a:solidFill>
              </a:rPr>
              <a:t>FP6 (2002-2006) </a:t>
            </a:r>
            <a:br>
              <a:rPr lang="fr-BE" i="0">
                <a:solidFill>
                  <a:schemeClr val="tx1"/>
                </a:solidFill>
              </a:rPr>
            </a:br>
            <a:r>
              <a:rPr lang="fr-BE" i="0">
                <a:solidFill>
                  <a:schemeClr val="tx1"/>
                </a:solidFill>
              </a:rPr>
              <a:t>Marie Curie Actions</a:t>
            </a:r>
          </a:p>
          <a:p>
            <a:pPr algn="ctr"/>
            <a:r>
              <a:rPr lang="fr-BE" i="0">
                <a:solidFill>
                  <a:schemeClr val="tx1"/>
                </a:solidFill>
              </a:rPr>
              <a:t>€ 1 580 million</a:t>
            </a:r>
            <a:endParaRPr lang="fr-FR" i="0">
              <a:solidFill>
                <a:schemeClr val="tx1"/>
              </a:solidFill>
            </a:endParaRPr>
          </a:p>
        </p:txBody>
      </p:sp>
      <p:sp>
        <p:nvSpPr>
          <p:cNvPr id="32774" name="Rectangle 10"/>
          <p:cNvSpPr>
            <a:spLocks noChangeArrowheads="1"/>
          </p:cNvSpPr>
          <p:nvPr/>
        </p:nvSpPr>
        <p:spPr bwMode="auto">
          <a:xfrm>
            <a:off x="2343150" y="0"/>
            <a:ext cx="6800850"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People, 9% of a growing budget </a:t>
            </a:r>
          </a:p>
        </p:txBody>
      </p:sp>
      <p:sp>
        <p:nvSpPr>
          <p:cNvPr id="32775" name="Rectangle 31"/>
          <p:cNvSpPr>
            <a:spLocks noChangeArrowheads="1"/>
          </p:cNvSpPr>
          <p:nvPr/>
        </p:nvSpPr>
        <p:spPr bwMode="auto">
          <a:xfrm>
            <a:off x="50800" y="6257925"/>
            <a:ext cx="4578350" cy="274638"/>
          </a:xfrm>
          <a:prstGeom prst="rect">
            <a:avLst/>
          </a:prstGeom>
          <a:noFill/>
          <a:ln w="9525">
            <a:noFill/>
            <a:miter lim="800000"/>
            <a:headEnd/>
            <a:tailEnd/>
          </a:ln>
        </p:spPr>
        <p:txBody>
          <a:bodyPr wrap="none">
            <a:spAutoFit/>
          </a:bodyPr>
          <a:lstStyle/>
          <a:p>
            <a:r>
              <a:rPr lang="en-GB" sz="1200" b="0">
                <a:solidFill>
                  <a:schemeClr val="bg2"/>
                </a:solidFill>
              </a:rPr>
              <a:t>Note: Euratom FP: € 2.7 billion over 5 years – not included above</a:t>
            </a:r>
          </a:p>
        </p:txBody>
      </p:sp>
      <p:grpSp>
        <p:nvGrpSpPr>
          <p:cNvPr id="32776" name="Group 35"/>
          <p:cNvGrpSpPr>
            <a:grpSpLocks/>
          </p:cNvGrpSpPr>
          <p:nvPr/>
        </p:nvGrpSpPr>
        <p:grpSpPr bwMode="auto">
          <a:xfrm>
            <a:off x="217488" y="1851025"/>
            <a:ext cx="4473575" cy="4132263"/>
            <a:chOff x="2684" y="1134"/>
            <a:chExt cx="2956" cy="2644"/>
          </a:xfrm>
        </p:grpSpPr>
        <p:pic>
          <p:nvPicPr>
            <p:cNvPr id="32777" name="Picture 33"/>
            <p:cNvPicPr>
              <a:picLocks noChangeAspect="1" noChangeArrowheads="1"/>
            </p:cNvPicPr>
            <p:nvPr/>
          </p:nvPicPr>
          <p:blipFill>
            <a:blip r:embed="rId5"/>
            <a:srcRect/>
            <a:stretch>
              <a:fillRect/>
            </a:stretch>
          </p:blipFill>
          <p:spPr bwMode="auto">
            <a:xfrm>
              <a:off x="2684" y="1134"/>
              <a:ext cx="2956" cy="2644"/>
            </a:xfrm>
            <a:prstGeom prst="rect">
              <a:avLst/>
            </a:prstGeom>
            <a:noFill/>
            <a:ln w="9525">
              <a:noFill/>
              <a:miter lim="800000"/>
              <a:headEnd/>
              <a:tailEnd/>
            </a:ln>
          </p:spPr>
        </p:pic>
        <p:sp>
          <p:nvSpPr>
            <p:cNvPr id="32778" name="Oval 34"/>
            <p:cNvSpPr>
              <a:spLocks noChangeArrowheads="1"/>
            </p:cNvSpPr>
            <p:nvPr/>
          </p:nvSpPr>
          <p:spPr bwMode="auto">
            <a:xfrm>
              <a:off x="2815" y="1963"/>
              <a:ext cx="990" cy="284"/>
            </a:xfrm>
            <a:prstGeom prst="ellipse">
              <a:avLst/>
            </a:prstGeom>
            <a:noFill/>
            <a:ln w="25400">
              <a:solidFill>
                <a:srgbClr val="FF0000"/>
              </a:solidFill>
              <a:round/>
              <a:headEnd/>
              <a:tailEnd/>
            </a:ln>
          </p:spPr>
          <p:txBody>
            <a:bodyPr wrap="none" anchor="ctr"/>
            <a:lstStyle/>
            <a:p>
              <a:endParaRPr lang="fr-FR"/>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TextBox 32"/>
          <p:cNvSpPr txBox="1">
            <a:spLocks noChangeArrowheads="1"/>
          </p:cNvSpPr>
          <p:nvPr/>
        </p:nvSpPr>
        <p:spPr bwMode="auto">
          <a:xfrm>
            <a:off x="239713" y="1181100"/>
            <a:ext cx="6889750" cy="5267325"/>
          </a:xfrm>
          <a:prstGeom prst="rect">
            <a:avLst/>
          </a:prstGeom>
          <a:noFill/>
          <a:ln w="9525">
            <a:noFill/>
            <a:miter lim="800000"/>
            <a:headEnd/>
            <a:tailEnd/>
          </a:ln>
        </p:spPr>
        <p:txBody>
          <a:bodyPr>
            <a:spAutoFit/>
          </a:bodyPr>
          <a:lstStyle/>
          <a:p>
            <a:pPr marL="631825" indent="-631825" eaLnBrk="0" hangingPunct="0"/>
            <a:r>
              <a:rPr lang="en-US" sz="1700" i="0" u="sng">
                <a:solidFill>
                  <a:srgbClr val="990033"/>
                </a:solidFill>
                <a:latin typeface="Tahoma" pitchFamily="34" charset="0"/>
                <a:ea typeface="ＭＳ Ｐゴシック"/>
                <a:cs typeface="ＭＳ Ｐゴシック"/>
              </a:rPr>
              <a:t>Participants</a:t>
            </a:r>
            <a:r>
              <a:rPr lang="en-US" sz="1700" i="0">
                <a:solidFill>
                  <a:srgbClr val="990033"/>
                </a:solidFill>
                <a:latin typeface="Tahoma" pitchFamily="34" charset="0"/>
                <a:ea typeface="ＭＳ Ｐゴシック"/>
                <a:cs typeface="ＭＳ Ｐゴシック"/>
              </a:rPr>
              <a:t>:</a:t>
            </a:r>
            <a:r>
              <a:rPr lang="en-US" sz="1700" b="0" i="0">
                <a:solidFill>
                  <a:schemeClr val="tx1"/>
                </a:solidFill>
                <a:latin typeface="Tahoma" pitchFamily="34" charset="0"/>
                <a:ea typeface="ＭＳ Ｐゴシック"/>
                <a:cs typeface="ＭＳ Ｐゴシック"/>
              </a:rPr>
              <a:t> </a:t>
            </a:r>
            <a:r>
              <a:rPr lang="en-GB" sz="1700" b="0" i="0">
                <a:solidFill>
                  <a:schemeClr val="tx1"/>
                </a:solidFill>
                <a:latin typeface="Tahoma" pitchFamily="34" charset="0"/>
                <a:ea typeface="ＭＳ Ｐゴシック"/>
                <a:cs typeface="ＭＳ Ｐゴシック"/>
              </a:rPr>
              <a:t>full network partners, sign the grant agreement. Second staff (mandatory) and optionally recruit ERs.</a:t>
            </a:r>
            <a:endParaRPr lang="en-US" sz="1700" b="0" i="0">
              <a:solidFill>
                <a:schemeClr val="tx1"/>
              </a:solidFill>
              <a:latin typeface="Tahoma" pitchFamily="34" charset="0"/>
              <a:ea typeface="ＭＳ Ｐゴシック"/>
              <a:cs typeface="ＭＳ Ｐゴシック"/>
            </a:endParaRPr>
          </a:p>
          <a:p>
            <a:pPr marL="631825" indent="-631825" eaLnBrk="0" hangingPunct="0"/>
            <a:endParaRPr lang="en-US" sz="1700" b="0" i="0">
              <a:solidFill>
                <a:schemeClr val="tx1"/>
              </a:solidFill>
              <a:latin typeface="Tahoma" pitchFamily="34" charset="0"/>
              <a:ea typeface="ＭＳ Ｐゴシック"/>
              <a:cs typeface="ＭＳ Ｐゴシック"/>
            </a:endParaRPr>
          </a:p>
          <a:p>
            <a:pPr marL="631825" indent="-631825" eaLnBrk="0" hangingPunct="0"/>
            <a:r>
              <a:rPr lang="en-US" sz="1700" i="0" u="sng">
                <a:solidFill>
                  <a:srgbClr val="990033"/>
                </a:solidFill>
                <a:latin typeface="Tahoma" pitchFamily="34" charset="0"/>
                <a:ea typeface="ＭＳ Ｐゴシック"/>
                <a:cs typeface="ＭＳ Ｐゴシック"/>
              </a:rPr>
              <a:t>No associated partners in IAPP</a:t>
            </a:r>
            <a:endParaRPr lang="en-US" sz="1700" b="0" i="0">
              <a:solidFill>
                <a:schemeClr val="tx1"/>
              </a:solidFill>
              <a:latin typeface="Tahoma" pitchFamily="34" charset="0"/>
              <a:ea typeface="ＭＳ Ｐゴシック"/>
              <a:cs typeface="ＭＳ Ｐゴシック"/>
            </a:endParaRPr>
          </a:p>
          <a:p>
            <a:pPr marL="631825" indent="-631825" eaLnBrk="0" hangingPunct="0"/>
            <a:endParaRPr lang="en-US" sz="1700" b="0" i="0">
              <a:solidFill>
                <a:schemeClr val="tx1"/>
              </a:solidFill>
              <a:latin typeface="Tahoma" pitchFamily="34" charset="0"/>
              <a:ea typeface="ＭＳ Ｐゴシック"/>
              <a:cs typeface="ＭＳ Ｐゴシック"/>
            </a:endParaRPr>
          </a:p>
          <a:p>
            <a:pPr marL="631825" indent="-631825" eaLnBrk="0" hangingPunct="0"/>
            <a:r>
              <a:rPr lang="en-GB" sz="1700" i="0" u="sng">
                <a:solidFill>
                  <a:srgbClr val="990033"/>
                </a:solidFill>
                <a:latin typeface="Tahoma" pitchFamily="34" charset="0"/>
                <a:ea typeface="ＭＳ Ｐゴシック"/>
                <a:cs typeface="ＭＳ Ｐゴシック"/>
              </a:rPr>
              <a:t>Industry/Enterprises:</a:t>
            </a:r>
            <a:r>
              <a:rPr lang="en-GB" sz="1700" b="0" i="0">
                <a:solidFill>
                  <a:schemeClr val="tx1"/>
                </a:solidFill>
                <a:latin typeface="Tahoma" pitchFamily="34" charset="0"/>
                <a:ea typeface="ＭＳ Ｐゴシック"/>
                <a:cs typeface="ＭＳ Ｐゴシック"/>
              </a:rPr>
              <a:t> Private sector is understood to comprise organisations gaining the majority of their revenue (&gt;50%) through competitive means with exposure to commercial markets</a:t>
            </a:r>
          </a:p>
          <a:p>
            <a:pPr marL="631825" indent="-631825" eaLnBrk="0" hangingPunct="0"/>
            <a:endParaRPr lang="en-US" sz="1700" b="0" i="0">
              <a:solidFill>
                <a:schemeClr val="tx1"/>
              </a:solidFill>
              <a:latin typeface="Tahoma" pitchFamily="34" charset="0"/>
              <a:ea typeface="ＭＳ Ｐゴシック"/>
              <a:cs typeface="ＭＳ Ｐゴシック"/>
            </a:endParaRPr>
          </a:p>
          <a:p>
            <a:pPr marL="631825" indent="-631825" eaLnBrk="0" hangingPunct="0"/>
            <a:r>
              <a:rPr lang="en-GB" sz="1700" i="0" u="sng">
                <a:solidFill>
                  <a:srgbClr val="990033"/>
                </a:solidFill>
                <a:latin typeface="Tahoma" pitchFamily="34" charset="0"/>
                <a:ea typeface="ＭＳ Ｐゴシック"/>
                <a:cs typeface="ＭＳ Ｐゴシック"/>
              </a:rPr>
              <a:t>Early Stage Researcher (ESR):</a:t>
            </a:r>
            <a:r>
              <a:rPr lang="en-GB" sz="1700" b="0" i="0">
                <a:solidFill>
                  <a:schemeClr val="tx1"/>
                </a:solidFill>
                <a:latin typeface="Tahoma" pitchFamily="34" charset="0"/>
                <a:ea typeface="ＭＳ Ｐゴシック"/>
                <a:cs typeface="ＭＳ Ｐゴシック"/>
              </a:rPr>
              <a:t> For secondment only. At the time of secondment, must be in the first 4 years of their research careers (full-time equivalent), and with no doctoral degree awarded yet</a:t>
            </a:r>
            <a:endParaRPr lang="en-US" sz="1700" b="0" i="0">
              <a:solidFill>
                <a:schemeClr val="tx1"/>
              </a:solidFill>
              <a:latin typeface="Tahoma" pitchFamily="34" charset="0"/>
              <a:ea typeface="ＭＳ Ｐゴシック"/>
              <a:cs typeface="ＭＳ Ｐゴシック"/>
            </a:endParaRPr>
          </a:p>
          <a:p>
            <a:pPr marL="631825" indent="-631825" eaLnBrk="0" hangingPunct="0"/>
            <a:endParaRPr lang="en-US" sz="1700" b="0" i="0">
              <a:solidFill>
                <a:schemeClr val="tx1"/>
              </a:solidFill>
              <a:latin typeface="Tahoma" pitchFamily="34" charset="0"/>
              <a:ea typeface="ＭＳ Ｐゴシック"/>
              <a:cs typeface="ＭＳ Ｐゴシック"/>
            </a:endParaRPr>
          </a:p>
          <a:p>
            <a:pPr marL="631825" indent="-631825" eaLnBrk="0" hangingPunct="0"/>
            <a:r>
              <a:rPr lang="en-GB" sz="1700" i="0" u="sng">
                <a:solidFill>
                  <a:srgbClr val="990033"/>
                </a:solidFill>
                <a:latin typeface="Tahoma" pitchFamily="34" charset="0"/>
                <a:ea typeface="ＭＳ Ｐゴシック"/>
                <a:cs typeface="ＭＳ Ｐゴシック"/>
              </a:rPr>
              <a:t>Experienced Researcher (ER):</a:t>
            </a:r>
            <a:r>
              <a:rPr lang="en-GB" sz="1700" b="0" i="0">
                <a:solidFill>
                  <a:schemeClr val="tx1"/>
                </a:solidFill>
                <a:latin typeface="Tahoma" pitchFamily="34" charset="0"/>
                <a:ea typeface="ＭＳ Ｐゴシック"/>
                <a:cs typeface="ＭＳ Ｐゴシック"/>
              </a:rPr>
              <a:t> For secondment or recruitment. At the time of secondment (or recruitment), doctoral degree (or at least 4 years research experience). Two salary categories based on experience: 4-10 and &gt;10 years of research experience (full-time equivalent)</a:t>
            </a:r>
          </a:p>
        </p:txBody>
      </p:sp>
      <p:sp>
        <p:nvSpPr>
          <p:cNvPr id="93187" name="Rectangle 10"/>
          <p:cNvSpPr>
            <a:spLocks noChangeArrowheads="1"/>
          </p:cNvSpPr>
          <p:nvPr/>
        </p:nvSpPr>
        <p:spPr bwMode="auto">
          <a:xfrm>
            <a:off x="2982913" y="0"/>
            <a:ext cx="6161087"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IAPP definitions </a:t>
            </a:r>
          </a:p>
        </p:txBody>
      </p:sp>
      <p:pic>
        <p:nvPicPr>
          <p:cNvPr id="93189" name="Picture 5"/>
          <p:cNvPicPr>
            <a:picLocks noChangeAspect="1" noChangeArrowheads="1"/>
          </p:cNvPicPr>
          <p:nvPr/>
        </p:nvPicPr>
        <p:blipFill>
          <a:blip r:embed="rId3"/>
          <a:srcRect/>
          <a:stretch>
            <a:fillRect/>
          </a:stretch>
        </p:blipFill>
        <p:spPr bwMode="auto">
          <a:xfrm>
            <a:off x="7400925" y="1493838"/>
            <a:ext cx="1444625" cy="1506537"/>
          </a:xfrm>
          <a:prstGeom prst="rect">
            <a:avLst/>
          </a:prstGeom>
          <a:noFill/>
        </p:spPr>
      </p:pic>
      <p:pic>
        <p:nvPicPr>
          <p:cNvPr id="93190" name="Picture 6"/>
          <p:cNvPicPr>
            <a:picLocks noChangeAspect="1" noChangeArrowheads="1"/>
          </p:cNvPicPr>
          <p:nvPr/>
        </p:nvPicPr>
        <p:blipFill>
          <a:blip r:embed="rId4"/>
          <a:srcRect/>
          <a:stretch>
            <a:fillRect/>
          </a:stretch>
        </p:blipFill>
        <p:spPr bwMode="auto">
          <a:xfrm>
            <a:off x="7456488" y="4613275"/>
            <a:ext cx="1382712" cy="842963"/>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p:cNvSpPr>
            <a:spLocks noGrp="1" noChangeArrowheads="1"/>
          </p:cNvSpPr>
          <p:nvPr>
            <p:ph type="body" idx="1"/>
          </p:nvPr>
        </p:nvSpPr>
        <p:spPr>
          <a:xfrm>
            <a:off x="2409825" y="1281113"/>
            <a:ext cx="6373813" cy="5018087"/>
          </a:xfrm>
        </p:spPr>
        <p:txBody>
          <a:bodyPr/>
          <a:lstStyle/>
          <a:p>
            <a:pPr lvl="1">
              <a:spcBef>
                <a:spcPct val="10000"/>
              </a:spcBef>
              <a:buFontTx/>
              <a:buNone/>
            </a:pPr>
            <a:r>
              <a:rPr lang="en-GB" sz="2000" u="sng" smtClean="0">
                <a:solidFill>
                  <a:srgbClr val="990033"/>
                </a:solidFill>
                <a:latin typeface="Tahoma" pitchFamily="34" charset="0"/>
              </a:rPr>
              <a:t>IAPP consortium</a:t>
            </a:r>
          </a:p>
          <a:p>
            <a:pPr lvl="1">
              <a:spcBef>
                <a:spcPct val="10000"/>
              </a:spcBef>
              <a:buFontTx/>
              <a:buChar char="•"/>
            </a:pPr>
            <a:r>
              <a:rPr lang="en-GB" sz="2000" b="0" smtClean="0">
                <a:latin typeface="Tahoma" pitchFamily="34" charset="0"/>
              </a:rPr>
              <a:t>At least 1 commercial (industry/enterprise) and </a:t>
            </a:r>
            <a:br>
              <a:rPr lang="en-GB" sz="2000" b="0" smtClean="0">
                <a:latin typeface="Tahoma" pitchFamily="34" charset="0"/>
              </a:rPr>
            </a:br>
            <a:r>
              <a:rPr lang="en-GB" sz="2000" b="0" smtClean="0">
                <a:latin typeface="Tahoma" pitchFamily="34" charset="0"/>
              </a:rPr>
              <a:t>1 non-commercial participant</a:t>
            </a:r>
          </a:p>
          <a:p>
            <a:pPr lvl="1">
              <a:spcBef>
                <a:spcPct val="10000"/>
              </a:spcBef>
              <a:buFontTx/>
              <a:buChar char="•"/>
            </a:pPr>
            <a:r>
              <a:rPr lang="en-GB" sz="2000" b="0" smtClean="0">
                <a:latin typeface="Tahoma" pitchFamily="34" charset="0"/>
              </a:rPr>
              <a:t>Located in at least 2 different MS/AC </a:t>
            </a:r>
          </a:p>
          <a:p>
            <a:pPr lvl="1">
              <a:spcBef>
                <a:spcPct val="10000"/>
              </a:spcBef>
              <a:buFontTx/>
              <a:buChar char="•"/>
            </a:pPr>
            <a:r>
              <a:rPr lang="en-GB" sz="2000" b="0" smtClean="0">
                <a:latin typeface="Tahoma" pitchFamily="34" charset="0"/>
              </a:rPr>
              <a:t>Additional participants from any country / sector</a:t>
            </a:r>
          </a:p>
          <a:p>
            <a:pPr lvl="1">
              <a:spcBef>
                <a:spcPct val="10000"/>
              </a:spcBef>
              <a:buFontTx/>
              <a:buChar char="•"/>
            </a:pPr>
            <a:r>
              <a:rPr lang="fr-BE" sz="2000" b="0" smtClean="0">
                <a:latin typeface="Tahoma" pitchFamily="34" charset="0"/>
              </a:rPr>
              <a:t>Usually 2 to 6 participants </a:t>
            </a:r>
          </a:p>
          <a:p>
            <a:pPr lvl="1">
              <a:spcBef>
                <a:spcPct val="10000"/>
              </a:spcBef>
              <a:buFontTx/>
              <a:buChar char="•"/>
            </a:pPr>
            <a:endParaRPr lang="en-GB" sz="2000" b="0" smtClean="0">
              <a:latin typeface="Tahoma" pitchFamily="34" charset="0"/>
            </a:endParaRPr>
          </a:p>
          <a:p>
            <a:pPr lvl="1">
              <a:spcBef>
                <a:spcPct val="10000"/>
              </a:spcBef>
              <a:buFontTx/>
              <a:buNone/>
            </a:pPr>
            <a:r>
              <a:rPr lang="en-GB" sz="2000" u="sng" smtClean="0">
                <a:solidFill>
                  <a:srgbClr val="990033"/>
                </a:solidFill>
                <a:latin typeface="Tahoma" pitchFamily="34" charset="0"/>
              </a:rPr>
              <a:t>Project features</a:t>
            </a:r>
          </a:p>
          <a:p>
            <a:pPr lvl="1">
              <a:spcBef>
                <a:spcPct val="10000"/>
              </a:spcBef>
              <a:buFontTx/>
              <a:buChar char="•"/>
            </a:pPr>
            <a:r>
              <a:rPr lang="en-GB" sz="2000" b="0" smtClean="0">
                <a:latin typeface="Tahoma" pitchFamily="34" charset="0"/>
              </a:rPr>
              <a:t>Joint Research Project</a:t>
            </a:r>
          </a:p>
          <a:p>
            <a:pPr lvl="1">
              <a:spcBef>
                <a:spcPct val="10000"/>
              </a:spcBef>
              <a:buFontTx/>
              <a:buChar char="•"/>
            </a:pPr>
            <a:r>
              <a:rPr lang="en-GB" sz="2000" b="0" smtClean="0">
                <a:latin typeface="Tahoma" pitchFamily="34" charset="0"/>
              </a:rPr>
              <a:t>Research of mutual interest to all partners</a:t>
            </a:r>
          </a:p>
          <a:p>
            <a:pPr lvl="1">
              <a:spcBef>
                <a:spcPct val="10000"/>
              </a:spcBef>
              <a:buFontTx/>
              <a:buChar char="•"/>
            </a:pPr>
            <a:r>
              <a:rPr lang="en-GB" sz="2000" b="0" smtClean="0">
                <a:latin typeface="Tahoma" pitchFamily="34" charset="0"/>
              </a:rPr>
              <a:t>Secondments underpin co-operation between partners in different sectors</a:t>
            </a:r>
          </a:p>
          <a:p>
            <a:pPr lvl="1">
              <a:spcBef>
                <a:spcPct val="10000"/>
              </a:spcBef>
              <a:buFontTx/>
              <a:buChar char="•"/>
            </a:pPr>
            <a:r>
              <a:rPr lang="fr-BE" sz="2000" b="0" smtClean="0">
                <a:latin typeface="Tahoma" pitchFamily="34" charset="0"/>
              </a:rPr>
              <a:t>4 years grant agreement</a:t>
            </a:r>
            <a:endParaRPr lang="en-GB" sz="2000" b="0" smtClean="0">
              <a:latin typeface="Tahoma" pitchFamily="34" charset="0"/>
            </a:endParaRPr>
          </a:p>
        </p:txBody>
      </p:sp>
      <p:pic>
        <p:nvPicPr>
          <p:cNvPr id="103428" name="Picture 4" descr="harmony"/>
          <p:cNvPicPr>
            <a:picLocks noChangeAspect="1" noChangeArrowheads="1"/>
          </p:cNvPicPr>
          <p:nvPr/>
        </p:nvPicPr>
        <p:blipFill>
          <a:blip r:embed="rId3"/>
          <a:srcRect/>
          <a:stretch>
            <a:fillRect/>
          </a:stretch>
        </p:blipFill>
        <p:spPr bwMode="auto">
          <a:xfrm>
            <a:off x="200025" y="1349375"/>
            <a:ext cx="1858963" cy="1858963"/>
          </a:xfrm>
          <a:prstGeom prst="rect">
            <a:avLst/>
          </a:prstGeom>
          <a:noFill/>
        </p:spPr>
      </p:pic>
      <p:sp>
        <p:nvSpPr>
          <p:cNvPr id="103430" name="Rectangle 10"/>
          <p:cNvSpPr>
            <a:spLocks noChangeArrowheads="1"/>
          </p:cNvSpPr>
          <p:nvPr/>
        </p:nvSpPr>
        <p:spPr bwMode="auto">
          <a:xfrm>
            <a:off x="2982913" y="0"/>
            <a:ext cx="6161087"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IAPP features (1)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body" idx="1"/>
          </p:nvPr>
        </p:nvSpPr>
        <p:spPr>
          <a:xfrm>
            <a:off x="468313" y="1177925"/>
            <a:ext cx="6624637" cy="5111750"/>
          </a:xfrm>
        </p:spPr>
        <p:txBody>
          <a:bodyPr/>
          <a:lstStyle/>
          <a:p>
            <a:pPr>
              <a:buClr>
                <a:srgbClr val="CC0000"/>
              </a:buClr>
              <a:buFont typeface="Wingdings" pitchFamily="2" charset="2"/>
              <a:buNone/>
            </a:pPr>
            <a:r>
              <a:rPr lang="en-GB" altLang="zh-CN" sz="2000" u="sng" smtClean="0">
                <a:solidFill>
                  <a:srgbClr val="990033"/>
                </a:solidFill>
                <a:latin typeface="Tahoma" pitchFamily="34" charset="0"/>
                <a:ea typeface="SimSun"/>
                <a:cs typeface="SimSun"/>
              </a:rPr>
              <a:t>Compulsory Staff Secondment</a:t>
            </a:r>
          </a:p>
          <a:p>
            <a:pPr lvl="1">
              <a:spcBef>
                <a:spcPct val="0"/>
              </a:spcBef>
              <a:buClr>
                <a:srgbClr val="CC0000"/>
              </a:buClr>
              <a:buFontTx/>
              <a:buChar char="•"/>
            </a:pPr>
            <a:r>
              <a:rPr lang="en-GB" altLang="zh-CN" sz="2000" b="0" smtClean="0">
                <a:latin typeface="Tahoma" pitchFamily="34" charset="0"/>
                <a:ea typeface="SimSun"/>
                <a:cs typeface="SimSun"/>
              </a:rPr>
              <a:t>Main IAPP focus (</a:t>
            </a:r>
            <a:r>
              <a:rPr lang="en-GB" altLang="zh-CN" sz="2000" b="0" smtClean="0">
                <a:latin typeface="Tahoma" pitchFamily="34" charset="0"/>
                <a:ea typeface="SimSun"/>
                <a:cs typeface="Tahoma" pitchFamily="34" charset="0"/>
              </a:rPr>
              <a:t>≥ </a:t>
            </a:r>
            <a:r>
              <a:rPr lang="en-GB" altLang="zh-CN" sz="2000" b="0" smtClean="0">
                <a:latin typeface="Tahoma" pitchFamily="34" charset="0"/>
                <a:ea typeface="SimSun"/>
                <a:cs typeface="SimSun"/>
              </a:rPr>
              <a:t>50% of total person-months)</a:t>
            </a:r>
          </a:p>
          <a:p>
            <a:pPr lvl="1">
              <a:spcBef>
                <a:spcPct val="0"/>
              </a:spcBef>
              <a:buClr>
                <a:srgbClr val="CC0000"/>
              </a:buClr>
              <a:buFontTx/>
              <a:buChar char="•"/>
            </a:pPr>
            <a:r>
              <a:rPr lang="en-GB" altLang="zh-CN" sz="2000" b="0" smtClean="0">
                <a:latin typeface="Tahoma" pitchFamily="34" charset="0"/>
                <a:ea typeface="SimSun"/>
                <a:cs typeface="SimSun"/>
              </a:rPr>
              <a:t>Always inter-sector </a:t>
            </a:r>
          </a:p>
          <a:p>
            <a:pPr lvl="1">
              <a:spcBef>
                <a:spcPct val="0"/>
              </a:spcBef>
              <a:buClr>
                <a:srgbClr val="CC0000"/>
              </a:buClr>
              <a:buFontTx/>
              <a:buChar char="•"/>
            </a:pPr>
            <a:r>
              <a:rPr lang="en-GB" altLang="zh-CN" sz="2000" b="0" smtClean="0">
                <a:latin typeface="Tahoma" pitchFamily="34" charset="0"/>
                <a:ea typeface="SimSun"/>
                <a:cs typeface="SimSun"/>
              </a:rPr>
              <a:t>Periods of 2-24 months – can be split stays</a:t>
            </a:r>
          </a:p>
          <a:p>
            <a:pPr lvl="1">
              <a:spcBef>
                <a:spcPct val="0"/>
              </a:spcBef>
              <a:buClr>
                <a:srgbClr val="CC0000"/>
              </a:buClr>
              <a:buFontTx/>
              <a:buChar char="•"/>
            </a:pPr>
            <a:r>
              <a:rPr lang="en-GB" altLang="zh-CN" sz="2000" b="0" smtClean="0">
                <a:latin typeface="Tahoma" pitchFamily="34" charset="0"/>
                <a:ea typeface="SimSun"/>
                <a:cs typeface="SimSun"/>
              </a:rPr>
              <a:t>Up to 30% intra-national secondments</a:t>
            </a:r>
          </a:p>
          <a:p>
            <a:pPr lvl="1">
              <a:spcBef>
                <a:spcPct val="0"/>
              </a:spcBef>
              <a:buClr>
                <a:srgbClr val="CC0000"/>
              </a:buClr>
              <a:buFontTx/>
              <a:buChar char="•"/>
            </a:pPr>
            <a:r>
              <a:rPr lang="en-GB" altLang="zh-CN" sz="2000" b="0" smtClean="0">
                <a:latin typeface="Tahoma" pitchFamily="34" charset="0"/>
                <a:ea typeface="SimSun"/>
                <a:cs typeface="SimSun"/>
              </a:rPr>
              <a:t>Also technical staff where justified</a:t>
            </a:r>
          </a:p>
          <a:p>
            <a:pPr>
              <a:spcBef>
                <a:spcPct val="0"/>
              </a:spcBef>
              <a:buClr>
                <a:srgbClr val="CC0000"/>
              </a:buClr>
              <a:buFont typeface="Wingdings" pitchFamily="2" charset="2"/>
              <a:buNone/>
            </a:pPr>
            <a:endParaRPr lang="fr-BE" altLang="zh-CN" sz="2000" b="0" smtClean="0">
              <a:latin typeface="Tahoma" pitchFamily="34" charset="0"/>
              <a:ea typeface="SimSun"/>
              <a:cs typeface="SimSun"/>
            </a:endParaRPr>
          </a:p>
          <a:p>
            <a:pPr>
              <a:spcBef>
                <a:spcPct val="0"/>
              </a:spcBef>
              <a:buClr>
                <a:srgbClr val="CC0000"/>
              </a:buClr>
              <a:buFont typeface="Wingdings" pitchFamily="2" charset="2"/>
              <a:buNone/>
            </a:pPr>
            <a:r>
              <a:rPr lang="en-GB" altLang="zh-CN" sz="2000" u="sng" smtClean="0">
                <a:solidFill>
                  <a:srgbClr val="990033"/>
                </a:solidFill>
                <a:latin typeface="Tahoma" pitchFamily="34" charset="0"/>
                <a:ea typeface="SimSun"/>
                <a:cs typeface="SimSun"/>
              </a:rPr>
              <a:t>Optional Recruitment of experienced researchers</a:t>
            </a:r>
          </a:p>
          <a:p>
            <a:pPr lvl="1">
              <a:spcBef>
                <a:spcPct val="0"/>
              </a:spcBef>
              <a:buClr>
                <a:srgbClr val="CC0000"/>
              </a:buClr>
              <a:buFontTx/>
              <a:buChar char="•"/>
            </a:pPr>
            <a:r>
              <a:rPr lang="en-GB" altLang="zh-CN" sz="2000" b="0" smtClean="0">
                <a:latin typeface="Tahoma" pitchFamily="34" charset="0"/>
                <a:ea typeface="SimSun"/>
                <a:cs typeface="SimSun"/>
              </a:rPr>
              <a:t>Periods of 12-24 months</a:t>
            </a:r>
          </a:p>
          <a:p>
            <a:pPr lvl="1">
              <a:spcBef>
                <a:spcPct val="0"/>
              </a:spcBef>
              <a:buClr>
                <a:srgbClr val="CC0000"/>
              </a:buClr>
              <a:buFontTx/>
              <a:buChar char="•"/>
            </a:pPr>
            <a:r>
              <a:rPr lang="en-GB" altLang="zh-CN" sz="2000" b="0" smtClean="0">
                <a:latin typeface="Tahoma" pitchFamily="34" charset="0"/>
                <a:ea typeface="SimSun"/>
                <a:cs typeface="SimSun"/>
              </a:rPr>
              <a:t>Justify relevance to project /recruiting organisation</a:t>
            </a:r>
          </a:p>
          <a:p>
            <a:pPr lvl="1">
              <a:spcBef>
                <a:spcPct val="0"/>
              </a:spcBef>
              <a:buClr>
                <a:srgbClr val="CC0000"/>
              </a:buClr>
              <a:buFontTx/>
              <a:buChar char="•"/>
            </a:pPr>
            <a:r>
              <a:rPr lang="en-GB" altLang="zh-CN" sz="2000" b="0" smtClean="0">
                <a:latin typeface="Tahoma" pitchFamily="34" charset="0"/>
                <a:ea typeface="SimSun"/>
                <a:cs typeface="SimSun"/>
              </a:rPr>
              <a:t>Not a substitute for secondment </a:t>
            </a:r>
            <a:br>
              <a:rPr lang="en-GB" altLang="zh-CN" sz="2000" b="0" smtClean="0">
                <a:latin typeface="Tahoma" pitchFamily="34" charset="0"/>
                <a:ea typeface="SimSun"/>
                <a:cs typeface="SimSun"/>
              </a:rPr>
            </a:br>
            <a:r>
              <a:rPr lang="en-GB" altLang="zh-CN" sz="2000" b="0" smtClean="0">
                <a:latin typeface="Tahoma" pitchFamily="34" charset="0"/>
                <a:ea typeface="SimSun"/>
                <a:cs typeface="SimSun"/>
              </a:rPr>
              <a:t>(no recruitment inside the consortium)</a:t>
            </a:r>
          </a:p>
          <a:p>
            <a:pPr lvl="1">
              <a:spcBef>
                <a:spcPct val="0"/>
              </a:spcBef>
              <a:buClr>
                <a:srgbClr val="CC0000"/>
              </a:buClr>
              <a:buFontTx/>
              <a:buChar char="•"/>
            </a:pPr>
            <a:endParaRPr lang="en-GB" altLang="zh-CN" sz="2000" b="0" smtClean="0">
              <a:latin typeface="Tahoma" pitchFamily="34" charset="0"/>
              <a:ea typeface="SimSun"/>
              <a:cs typeface="SimSun"/>
            </a:endParaRPr>
          </a:p>
          <a:p>
            <a:pPr>
              <a:spcBef>
                <a:spcPct val="0"/>
              </a:spcBef>
              <a:buClr>
                <a:srgbClr val="CC0000"/>
              </a:buClr>
              <a:buFont typeface="Wingdings" pitchFamily="2" charset="2"/>
              <a:buNone/>
            </a:pPr>
            <a:r>
              <a:rPr lang="fr-BE" altLang="zh-CN" sz="2000" u="sng" smtClean="0">
                <a:solidFill>
                  <a:srgbClr val="990033"/>
                </a:solidFill>
                <a:latin typeface="Tahoma" pitchFamily="34" charset="0"/>
                <a:ea typeface="SimSun"/>
                <a:cs typeface="SimSun"/>
              </a:rPr>
              <a:t>Other</a:t>
            </a:r>
            <a:endParaRPr lang="en-GB" altLang="zh-CN" sz="2000" u="sng" smtClean="0">
              <a:solidFill>
                <a:srgbClr val="990033"/>
              </a:solidFill>
              <a:latin typeface="Tahoma" pitchFamily="34" charset="0"/>
              <a:ea typeface="SimSun"/>
              <a:cs typeface="SimSun"/>
            </a:endParaRPr>
          </a:p>
          <a:p>
            <a:pPr lvl="1">
              <a:spcBef>
                <a:spcPct val="0"/>
              </a:spcBef>
              <a:buClr>
                <a:srgbClr val="CC0000"/>
              </a:buClr>
              <a:buFontTx/>
              <a:buChar char="•"/>
            </a:pPr>
            <a:r>
              <a:rPr lang="en-GB" altLang="zh-CN" sz="2000" b="0" smtClean="0">
                <a:latin typeface="Tahoma" pitchFamily="34" charset="0"/>
                <a:ea typeface="SimSun"/>
                <a:cs typeface="SimSun"/>
              </a:rPr>
              <a:t>Networking activities</a:t>
            </a:r>
          </a:p>
          <a:p>
            <a:pPr lvl="1">
              <a:spcBef>
                <a:spcPct val="0"/>
              </a:spcBef>
              <a:buClr>
                <a:srgbClr val="CC0000"/>
              </a:buClr>
              <a:buFontTx/>
              <a:buChar char="•"/>
            </a:pPr>
            <a:r>
              <a:rPr lang="en-GB" altLang="zh-CN" sz="2000" b="0" smtClean="0">
                <a:latin typeface="Tahoma" pitchFamily="34" charset="0"/>
                <a:ea typeface="SimSun"/>
                <a:cs typeface="SimSun"/>
              </a:rPr>
              <a:t>Workshops &amp; Conferences</a:t>
            </a:r>
            <a:endParaRPr lang="en-GB" sz="2000" b="0" smtClean="0">
              <a:latin typeface="Tahoma" pitchFamily="34" charset="0"/>
              <a:ea typeface="SimSun"/>
              <a:cs typeface="SimSun"/>
            </a:endParaRPr>
          </a:p>
        </p:txBody>
      </p:sp>
      <p:pic>
        <p:nvPicPr>
          <p:cNvPr id="101380" name="Picture 4"/>
          <p:cNvPicPr>
            <a:picLocks noChangeAspect="1" noChangeArrowheads="1"/>
          </p:cNvPicPr>
          <p:nvPr/>
        </p:nvPicPr>
        <p:blipFill>
          <a:blip r:embed="rId3"/>
          <a:srcRect/>
          <a:stretch>
            <a:fillRect/>
          </a:stretch>
        </p:blipFill>
        <p:spPr bwMode="auto">
          <a:xfrm>
            <a:off x="7626350" y="1762125"/>
            <a:ext cx="1057275" cy="1079500"/>
          </a:xfrm>
          <a:prstGeom prst="rect">
            <a:avLst/>
          </a:prstGeom>
          <a:noFill/>
        </p:spPr>
      </p:pic>
      <p:pic>
        <p:nvPicPr>
          <p:cNvPr id="101381" name="Picture 5"/>
          <p:cNvPicPr>
            <a:picLocks noChangeAspect="1" noChangeArrowheads="1"/>
          </p:cNvPicPr>
          <p:nvPr/>
        </p:nvPicPr>
        <p:blipFill>
          <a:blip r:embed="rId4"/>
          <a:srcRect/>
          <a:stretch>
            <a:fillRect/>
          </a:stretch>
        </p:blipFill>
        <p:spPr bwMode="auto">
          <a:xfrm>
            <a:off x="7866063" y="3681413"/>
            <a:ext cx="722312" cy="603250"/>
          </a:xfrm>
          <a:prstGeom prst="rect">
            <a:avLst/>
          </a:prstGeom>
          <a:noFill/>
        </p:spPr>
      </p:pic>
      <p:pic>
        <p:nvPicPr>
          <p:cNvPr id="101382" name="Picture 6"/>
          <p:cNvPicPr>
            <a:picLocks noChangeAspect="1" noChangeArrowheads="1"/>
          </p:cNvPicPr>
          <p:nvPr/>
        </p:nvPicPr>
        <p:blipFill>
          <a:blip r:embed="rId5"/>
          <a:srcRect/>
          <a:stretch>
            <a:fillRect/>
          </a:stretch>
        </p:blipFill>
        <p:spPr bwMode="auto">
          <a:xfrm>
            <a:off x="7524750" y="5235575"/>
            <a:ext cx="1296988" cy="852488"/>
          </a:xfrm>
          <a:prstGeom prst="rect">
            <a:avLst/>
          </a:prstGeom>
          <a:noFill/>
        </p:spPr>
      </p:pic>
      <p:sp>
        <p:nvSpPr>
          <p:cNvPr id="101384" name="Rectangle 10"/>
          <p:cNvSpPr>
            <a:spLocks noChangeArrowheads="1"/>
          </p:cNvSpPr>
          <p:nvPr/>
        </p:nvSpPr>
        <p:spPr bwMode="auto">
          <a:xfrm>
            <a:off x="2982913" y="0"/>
            <a:ext cx="6161087"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IAPP features (2)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a:spLocks noChangeArrowheads="1"/>
          </p:cNvSpPr>
          <p:nvPr/>
        </p:nvSpPr>
        <p:spPr bwMode="auto">
          <a:xfrm>
            <a:off x="2220913" y="2151063"/>
            <a:ext cx="1500187" cy="3500437"/>
          </a:xfrm>
          <a:prstGeom prst="roundRect">
            <a:avLst>
              <a:gd name="adj" fmla="val 16667"/>
            </a:avLst>
          </a:prstGeom>
          <a:solidFill>
            <a:schemeClr val="accent1">
              <a:alpha val="50000"/>
            </a:schemeClr>
          </a:solidFill>
          <a:ln w="25400" algn="ctr">
            <a:solidFill>
              <a:srgbClr val="89A4A7"/>
            </a:solidFill>
            <a:round/>
            <a:headEnd/>
            <a:tailEnd/>
          </a:ln>
        </p:spPr>
        <p:txBody>
          <a:bodyPr anchor="ctr"/>
          <a:lstStyle/>
          <a:p>
            <a:pPr algn="ctr">
              <a:defRPr/>
            </a:pPr>
            <a:endParaRPr lang="fr-BE" sz="1800" b="0" i="0">
              <a:solidFill>
                <a:schemeClr val="lt1"/>
              </a:solidFill>
              <a:latin typeface="+mn-lt"/>
            </a:endParaRPr>
          </a:p>
        </p:txBody>
      </p:sp>
      <p:sp>
        <p:nvSpPr>
          <p:cNvPr id="39" name="Rounded Rectangle 38"/>
          <p:cNvSpPr>
            <a:spLocks noChangeArrowheads="1"/>
          </p:cNvSpPr>
          <p:nvPr/>
        </p:nvSpPr>
        <p:spPr bwMode="auto">
          <a:xfrm>
            <a:off x="5429250" y="2143125"/>
            <a:ext cx="1500188" cy="3500438"/>
          </a:xfrm>
          <a:prstGeom prst="roundRect">
            <a:avLst>
              <a:gd name="adj" fmla="val 16667"/>
            </a:avLst>
          </a:prstGeom>
          <a:solidFill>
            <a:srgbClr val="FFFF99">
              <a:alpha val="50000"/>
            </a:srgbClr>
          </a:solidFill>
          <a:ln w="25400" algn="ctr">
            <a:solidFill>
              <a:srgbClr val="89A4A7"/>
            </a:solidFill>
            <a:round/>
            <a:headEnd/>
            <a:tailEnd/>
          </a:ln>
        </p:spPr>
        <p:txBody>
          <a:bodyPr anchor="ctr"/>
          <a:lstStyle/>
          <a:p>
            <a:pPr algn="ctr">
              <a:defRPr/>
            </a:pPr>
            <a:endParaRPr lang="fr-BE" sz="1800" b="0" i="0">
              <a:solidFill>
                <a:schemeClr val="lt1"/>
              </a:solidFill>
              <a:latin typeface="+mn-lt"/>
            </a:endParaRPr>
          </a:p>
        </p:txBody>
      </p:sp>
      <p:sp>
        <p:nvSpPr>
          <p:cNvPr id="96260" name="Rectangle 5"/>
          <p:cNvSpPr txBox="1">
            <a:spLocks noChangeArrowheads="1"/>
          </p:cNvSpPr>
          <p:nvPr/>
        </p:nvSpPr>
        <p:spPr bwMode="auto">
          <a:xfrm>
            <a:off x="1938338" y="1209675"/>
            <a:ext cx="5267325" cy="576263"/>
          </a:xfrm>
          <a:prstGeom prst="rect">
            <a:avLst/>
          </a:prstGeom>
          <a:noFill/>
          <a:ln w="9525">
            <a:noFill/>
            <a:miter lim="800000"/>
            <a:headEnd/>
            <a:tailEnd/>
          </a:ln>
        </p:spPr>
        <p:txBody>
          <a:bodyPr lIns="92075" tIns="46038" rIns="92075" bIns="46038"/>
          <a:lstStyle/>
          <a:p>
            <a:pPr marL="419100" indent="-419100" algn="ctr">
              <a:spcBef>
                <a:spcPct val="20000"/>
              </a:spcBef>
              <a:spcAft>
                <a:spcPct val="50000"/>
              </a:spcAft>
              <a:buFont typeface="Wingdings" pitchFamily="2" charset="2"/>
              <a:buNone/>
            </a:pPr>
            <a:r>
              <a:rPr lang="en-GB" sz="2400" i="0">
                <a:solidFill>
                  <a:srgbClr val="990033"/>
                </a:solidFill>
                <a:latin typeface="Calibri" pitchFamily="34" charset="0"/>
                <a:cs typeface="Arial" charset="0"/>
              </a:rPr>
              <a:t>COMPOSITION OF A CONSORTIUM</a:t>
            </a:r>
          </a:p>
        </p:txBody>
      </p:sp>
      <p:sp>
        <p:nvSpPr>
          <p:cNvPr id="96261" name="Oval 6"/>
          <p:cNvSpPr>
            <a:spLocks noChangeArrowheads="1"/>
          </p:cNvSpPr>
          <p:nvPr/>
        </p:nvSpPr>
        <p:spPr bwMode="auto">
          <a:xfrm>
            <a:off x="5718175" y="3641725"/>
            <a:ext cx="923925" cy="858838"/>
          </a:xfrm>
          <a:prstGeom prst="ellipse">
            <a:avLst/>
          </a:prstGeom>
          <a:solidFill>
            <a:srgbClr val="FFFF00"/>
          </a:solidFill>
          <a:ln w="9525">
            <a:solidFill>
              <a:srgbClr val="000000"/>
            </a:solidFill>
            <a:prstDash val="dash"/>
            <a:round/>
            <a:headEnd/>
            <a:tailEnd/>
          </a:ln>
        </p:spPr>
        <p:txBody>
          <a:bodyPr/>
          <a:lstStyle/>
          <a:p>
            <a:endParaRPr lang="fr-BE" sz="1800" b="0" i="0">
              <a:solidFill>
                <a:schemeClr val="tx1"/>
              </a:solidFill>
              <a:cs typeface="Arial" charset="0"/>
            </a:endParaRPr>
          </a:p>
        </p:txBody>
      </p:sp>
      <p:sp>
        <p:nvSpPr>
          <p:cNvPr id="96262" name="Oval 7"/>
          <p:cNvSpPr>
            <a:spLocks noChangeArrowheads="1"/>
          </p:cNvSpPr>
          <p:nvPr/>
        </p:nvSpPr>
        <p:spPr bwMode="auto">
          <a:xfrm>
            <a:off x="2406650" y="2565400"/>
            <a:ext cx="1128713" cy="987425"/>
          </a:xfrm>
          <a:prstGeom prst="ellipse">
            <a:avLst/>
          </a:prstGeom>
          <a:solidFill>
            <a:srgbClr val="99CCFF"/>
          </a:solidFill>
          <a:ln w="9525">
            <a:solidFill>
              <a:srgbClr val="000000"/>
            </a:solidFill>
            <a:round/>
            <a:headEnd/>
            <a:tailEnd/>
          </a:ln>
        </p:spPr>
        <p:txBody>
          <a:bodyPr/>
          <a:lstStyle/>
          <a:p>
            <a:endParaRPr lang="fr-BE" sz="1800" b="0" i="0">
              <a:solidFill>
                <a:schemeClr val="tx1"/>
              </a:solidFill>
              <a:cs typeface="Arial" charset="0"/>
            </a:endParaRPr>
          </a:p>
        </p:txBody>
      </p:sp>
      <p:sp>
        <p:nvSpPr>
          <p:cNvPr id="96263" name="Oval 8"/>
          <p:cNvSpPr>
            <a:spLocks noChangeArrowheads="1"/>
          </p:cNvSpPr>
          <p:nvPr/>
        </p:nvSpPr>
        <p:spPr bwMode="auto">
          <a:xfrm>
            <a:off x="5718175" y="2568575"/>
            <a:ext cx="923925" cy="858838"/>
          </a:xfrm>
          <a:prstGeom prst="ellipse">
            <a:avLst/>
          </a:prstGeom>
          <a:solidFill>
            <a:srgbClr val="FFFF00"/>
          </a:solidFill>
          <a:ln w="9525">
            <a:solidFill>
              <a:srgbClr val="000000"/>
            </a:solidFill>
            <a:round/>
            <a:headEnd/>
            <a:tailEnd/>
          </a:ln>
        </p:spPr>
        <p:txBody>
          <a:bodyPr/>
          <a:lstStyle/>
          <a:p>
            <a:endParaRPr lang="fr-BE" sz="1800" b="0" i="0">
              <a:solidFill>
                <a:schemeClr val="tx1"/>
              </a:solidFill>
              <a:cs typeface="Arial" charset="0"/>
            </a:endParaRPr>
          </a:p>
        </p:txBody>
      </p:sp>
      <p:sp>
        <p:nvSpPr>
          <p:cNvPr id="96264" name="Oval 9"/>
          <p:cNvSpPr>
            <a:spLocks noChangeArrowheads="1"/>
          </p:cNvSpPr>
          <p:nvPr/>
        </p:nvSpPr>
        <p:spPr bwMode="auto">
          <a:xfrm>
            <a:off x="1292225" y="2651125"/>
            <a:ext cx="431800" cy="441325"/>
          </a:xfrm>
          <a:prstGeom prst="ellipse">
            <a:avLst/>
          </a:prstGeom>
          <a:solidFill>
            <a:srgbClr val="99CC00"/>
          </a:solidFill>
          <a:ln w="9525">
            <a:solidFill>
              <a:srgbClr val="000000"/>
            </a:solidFill>
            <a:round/>
            <a:headEnd/>
            <a:tailEnd/>
          </a:ln>
        </p:spPr>
        <p:txBody>
          <a:bodyPr anchor="ctr"/>
          <a:lstStyle/>
          <a:p>
            <a:pPr algn="ctr"/>
            <a:r>
              <a:rPr lang="fr-BE" sz="1800" b="0" i="0">
                <a:solidFill>
                  <a:schemeClr val="tx1"/>
                </a:solidFill>
                <a:cs typeface="Arial" charset="0"/>
              </a:rPr>
              <a:t>R</a:t>
            </a:r>
          </a:p>
        </p:txBody>
      </p:sp>
      <p:sp>
        <p:nvSpPr>
          <p:cNvPr id="96265" name="Oval 10"/>
          <p:cNvSpPr>
            <a:spLocks noChangeArrowheads="1"/>
          </p:cNvSpPr>
          <p:nvPr/>
        </p:nvSpPr>
        <p:spPr bwMode="auto">
          <a:xfrm>
            <a:off x="7348538" y="3500438"/>
            <a:ext cx="431800" cy="439737"/>
          </a:xfrm>
          <a:prstGeom prst="ellipse">
            <a:avLst/>
          </a:prstGeom>
          <a:solidFill>
            <a:srgbClr val="99CC00"/>
          </a:solidFill>
          <a:ln w="9525">
            <a:solidFill>
              <a:srgbClr val="000000"/>
            </a:solidFill>
            <a:round/>
            <a:headEnd/>
            <a:tailEnd/>
          </a:ln>
        </p:spPr>
        <p:txBody>
          <a:bodyPr anchor="ctr"/>
          <a:lstStyle/>
          <a:p>
            <a:pPr algn="ctr"/>
            <a:r>
              <a:rPr lang="fr-BE" sz="1800" b="0" i="0">
                <a:solidFill>
                  <a:schemeClr val="tx1"/>
                </a:solidFill>
                <a:cs typeface="Arial" charset="0"/>
              </a:rPr>
              <a:t>R</a:t>
            </a:r>
          </a:p>
        </p:txBody>
      </p:sp>
      <p:sp>
        <p:nvSpPr>
          <p:cNvPr id="96266" name="Text Box 11"/>
          <p:cNvSpPr txBox="1">
            <a:spLocks noChangeArrowheads="1"/>
          </p:cNvSpPr>
          <p:nvPr/>
        </p:nvSpPr>
        <p:spPr bwMode="auto">
          <a:xfrm>
            <a:off x="84138" y="3205163"/>
            <a:ext cx="2136775" cy="1027112"/>
          </a:xfrm>
          <a:prstGeom prst="rect">
            <a:avLst/>
          </a:prstGeom>
          <a:noFill/>
          <a:ln w="9525">
            <a:noFill/>
            <a:miter lim="800000"/>
            <a:headEnd/>
            <a:tailEnd/>
          </a:ln>
        </p:spPr>
        <p:txBody>
          <a:bodyPr/>
          <a:lstStyle/>
          <a:p>
            <a:pPr algn="ctr"/>
            <a:r>
              <a:rPr lang="en-GB" i="0">
                <a:solidFill>
                  <a:schemeClr val="tx1"/>
                </a:solidFill>
                <a:cs typeface="Arial" charset="0"/>
              </a:rPr>
              <a:t>Recruited researcher </a:t>
            </a:r>
          </a:p>
          <a:p>
            <a:pPr algn="ctr"/>
            <a:r>
              <a:rPr lang="en-GB" i="0">
                <a:solidFill>
                  <a:schemeClr val="tx1"/>
                </a:solidFill>
                <a:cs typeface="Arial" charset="0"/>
              </a:rPr>
              <a:t>from publicised vacancies</a:t>
            </a:r>
          </a:p>
        </p:txBody>
      </p:sp>
      <p:sp>
        <p:nvSpPr>
          <p:cNvPr id="96267" name="Text Box 12"/>
          <p:cNvSpPr txBox="1">
            <a:spLocks noChangeArrowheads="1"/>
          </p:cNvSpPr>
          <p:nvPr/>
        </p:nvSpPr>
        <p:spPr bwMode="auto">
          <a:xfrm>
            <a:off x="2382838" y="2879725"/>
            <a:ext cx="1174750" cy="457200"/>
          </a:xfrm>
          <a:prstGeom prst="rect">
            <a:avLst/>
          </a:prstGeom>
          <a:noFill/>
          <a:ln w="9525">
            <a:noFill/>
            <a:miter lim="800000"/>
            <a:headEnd/>
            <a:tailEnd/>
          </a:ln>
        </p:spPr>
        <p:txBody>
          <a:bodyPr/>
          <a:lstStyle/>
          <a:p>
            <a:pPr algn="ctr">
              <a:spcBef>
                <a:spcPct val="50000"/>
              </a:spcBef>
            </a:pPr>
            <a:r>
              <a:rPr lang="en-GB" sz="1200" i="0">
                <a:solidFill>
                  <a:schemeClr val="tx1"/>
                </a:solidFill>
                <a:cs typeface="Arial" charset="0"/>
              </a:rPr>
              <a:t>Coordinator</a:t>
            </a:r>
          </a:p>
          <a:p>
            <a:pPr algn="ctr">
              <a:spcBef>
                <a:spcPct val="50000"/>
              </a:spcBef>
            </a:pPr>
            <a:endParaRPr lang="en-GB" sz="1800">
              <a:solidFill>
                <a:srgbClr val="034EA2"/>
              </a:solidFill>
              <a:cs typeface="Arial" charset="0"/>
            </a:endParaRPr>
          </a:p>
        </p:txBody>
      </p:sp>
      <p:sp>
        <p:nvSpPr>
          <p:cNvPr id="96268" name="Text Box 13"/>
          <p:cNvSpPr txBox="1">
            <a:spLocks noChangeArrowheads="1"/>
          </p:cNvSpPr>
          <p:nvPr/>
        </p:nvSpPr>
        <p:spPr bwMode="auto">
          <a:xfrm>
            <a:off x="5592763" y="2849563"/>
            <a:ext cx="1174750" cy="414337"/>
          </a:xfrm>
          <a:prstGeom prst="rect">
            <a:avLst/>
          </a:prstGeom>
          <a:noFill/>
          <a:ln w="9525">
            <a:noFill/>
            <a:miter lim="800000"/>
            <a:headEnd/>
            <a:tailEnd/>
          </a:ln>
        </p:spPr>
        <p:txBody>
          <a:bodyPr/>
          <a:lstStyle/>
          <a:p>
            <a:pPr algn="ctr">
              <a:spcBef>
                <a:spcPct val="50000"/>
              </a:spcBef>
            </a:pPr>
            <a:r>
              <a:rPr lang="en-GB" sz="1200" i="0">
                <a:solidFill>
                  <a:schemeClr val="tx1"/>
                </a:solidFill>
                <a:cs typeface="Arial" charset="0"/>
              </a:rPr>
              <a:t>Partner 1</a:t>
            </a:r>
          </a:p>
          <a:p>
            <a:pPr algn="ctr">
              <a:spcBef>
                <a:spcPct val="50000"/>
              </a:spcBef>
            </a:pPr>
            <a:endParaRPr lang="en-GB" sz="1800">
              <a:solidFill>
                <a:schemeClr val="tx1"/>
              </a:solidFill>
              <a:cs typeface="Arial" charset="0"/>
            </a:endParaRPr>
          </a:p>
        </p:txBody>
      </p:sp>
      <p:sp>
        <p:nvSpPr>
          <p:cNvPr id="96269" name="Text Box 14"/>
          <p:cNvSpPr txBox="1">
            <a:spLocks noChangeArrowheads="1"/>
          </p:cNvSpPr>
          <p:nvPr/>
        </p:nvSpPr>
        <p:spPr bwMode="auto">
          <a:xfrm>
            <a:off x="7116763" y="2351088"/>
            <a:ext cx="2027237" cy="957262"/>
          </a:xfrm>
          <a:prstGeom prst="rect">
            <a:avLst/>
          </a:prstGeom>
          <a:noFill/>
          <a:ln w="9525">
            <a:noFill/>
            <a:miter lim="800000"/>
            <a:headEnd/>
            <a:tailEnd/>
          </a:ln>
        </p:spPr>
        <p:txBody>
          <a:bodyPr/>
          <a:lstStyle/>
          <a:p>
            <a:pPr algn="ctr"/>
            <a:r>
              <a:rPr lang="en-GB" i="0">
                <a:solidFill>
                  <a:schemeClr val="tx1"/>
                </a:solidFill>
                <a:cs typeface="Arial" charset="0"/>
              </a:rPr>
              <a:t>Recruited researcher</a:t>
            </a:r>
          </a:p>
          <a:p>
            <a:pPr algn="ctr"/>
            <a:r>
              <a:rPr lang="en-GB" i="0">
                <a:solidFill>
                  <a:schemeClr val="tx1"/>
                </a:solidFill>
                <a:cs typeface="Arial" charset="0"/>
              </a:rPr>
              <a:t>from publicised vacancies</a:t>
            </a:r>
          </a:p>
        </p:txBody>
      </p:sp>
      <p:sp>
        <p:nvSpPr>
          <p:cNvPr id="96270" name="Line 15"/>
          <p:cNvSpPr>
            <a:spLocks noChangeShapeType="1"/>
          </p:cNvSpPr>
          <p:nvPr/>
        </p:nvSpPr>
        <p:spPr bwMode="auto">
          <a:xfrm>
            <a:off x="1824038" y="2957513"/>
            <a:ext cx="473075" cy="117475"/>
          </a:xfrm>
          <a:prstGeom prst="line">
            <a:avLst/>
          </a:prstGeom>
          <a:noFill/>
          <a:ln w="9525">
            <a:solidFill>
              <a:srgbClr val="000000"/>
            </a:solidFill>
            <a:prstDash val="dash"/>
            <a:round/>
            <a:headEnd/>
            <a:tailEnd type="triangle" w="med" len="med"/>
          </a:ln>
        </p:spPr>
        <p:txBody>
          <a:bodyPr/>
          <a:lstStyle/>
          <a:p>
            <a:endParaRPr lang="fr-FR"/>
          </a:p>
        </p:txBody>
      </p:sp>
      <p:sp>
        <p:nvSpPr>
          <p:cNvPr id="96271" name="Line 16"/>
          <p:cNvSpPr>
            <a:spLocks noChangeShapeType="1"/>
          </p:cNvSpPr>
          <p:nvPr/>
        </p:nvSpPr>
        <p:spPr bwMode="auto">
          <a:xfrm flipH="1">
            <a:off x="6742113" y="3786188"/>
            <a:ext cx="558800" cy="234950"/>
          </a:xfrm>
          <a:prstGeom prst="line">
            <a:avLst/>
          </a:prstGeom>
          <a:noFill/>
          <a:ln w="9525">
            <a:solidFill>
              <a:srgbClr val="000000"/>
            </a:solidFill>
            <a:prstDash val="dash"/>
            <a:round/>
            <a:headEnd/>
            <a:tailEnd type="triangle" w="med" len="med"/>
          </a:ln>
        </p:spPr>
        <p:txBody>
          <a:bodyPr/>
          <a:lstStyle/>
          <a:p>
            <a:endParaRPr lang="fr-FR"/>
          </a:p>
        </p:txBody>
      </p:sp>
      <p:sp>
        <p:nvSpPr>
          <p:cNvPr id="96272" name="Text Box 18"/>
          <p:cNvSpPr txBox="1">
            <a:spLocks noChangeArrowheads="1"/>
          </p:cNvSpPr>
          <p:nvPr/>
        </p:nvSpPr>
        <p:spPr bwMode="auto">
          <a:xfrm>
            <a:off x="5154613" y="2108200"/>
            <a:ext cx="2043112" cy="354013"/>
          </a:xfrm>
          <a:prstGeom prst="rect">
            <a:avLst/>
          </a:prstGeom>
          <a:noFill/>
          <a:ln w="9525">
            <a:noFill/>
            <a:miter lim="800000"/>
            <a:headEnd/>
            <a:tailEnd/>
          </a:ln>
        </p:spPr>
        <p:txBody>
          <a:bodyPr/>
          <a:lstStyle/>
          <a:p>
            <a:pPr algn="ctr">
              <a:spcBef>
                <a:spcPct val="50000"/>
              </a:spcBef>
            </a:pPr>
            <a:r>
              <a:rPr lang="en-GB" sz="1800" i="0">
                <a:solidFill>
                  <a:srgbClr val="AA0A65"/>
                </a:solidFill>
                <a:cs typeface="Arial" charset="0"/>
              </a:rPr>
              <a:t>Sector</a:t>
            </a:r>
            <a:r>
              <a:rPr lang="fr-BE" sz="1800" i="0">
                <a:solidFill>
                  <a:srgbClr val="AA0A65"/>
                </a:solidFill>
                <a:cs typeface="Arial" charset="0"/>
              </a:rPr>
              <a:t> 2</a:t>
            </a:r>
            <a:endParaRPr lang="en-GB" sz="1800">
              <a:solidFill>
                <a:srgbClr val="AA0A65"/>
              </a:solidFill>
              <a:cs typeface="Arial" charset="0"/>
            </a:endParaRPr>
          </a:p>
        </p:txBody>
      </p:sp>
      <p:sp>
        <p:nvSpPr>
          <p:cNvPr id="96273" name="Text Box 19"/>
          <p:cNvSpPr txBox="1">
            <a:spLocks noChangeArrowheads="1"/>
          </p:cNvSpPr>
          <p:nvPr/>
        </p:nvSpPr>
        <p:spPr bwMode="auto">
          <a:xfrm>
            <a:off x="5592763" y="3852863"/>
            <a:ext cx="1174750" cy="434975"/>
          </a:xfrm>
          <a:prstGeom prst="rect">
            <a:avLst/>
          </a:prstGeom>
          <a:noFill/>
          <a:ln w="9525">
            <a:noFill/>
            <a:miter lim="800000"/>
            <a:headEnd/>
            <a:tailEnd/>
          </a:ln>
        </p:spPr>
        <p:txBody>
          <a:bodyPr/>
          <a:lstStyle/>
          <a:p>
            <a:pPr algn="ctr">
              <a:spcBef>
                <a:spcPct val="50000"/>
              </a:spcBef>
            </a:pPr>
            <a:r>
              <a:rPr lang="en-GB" sz="1200" i="0">
                <a:solidFill>
                  <a:schemeClr val="tx1"/>
                </a:solidFill>
                <a:cs typeface="Arial" charset="0"/>
              </a:rPr>
              <a:t>Partner 2</a:t>
            </a:r>
          </a:p>
          <a:p>
            <a:pPr algn="ctr">
              <a:spcBef>
                <a:spcPct val="50000"/>
              </a:spcBef>
            </a:pPr>
            <a:endParaRPr lang="en-GB" sz="1800">
              <a:solidFill>
                <a:schemeClr val="tx1"/>
              </a:solidFill>
              <a:cs typeface="Arial" charset="0"/>
            </a:endParaRPr>
          </a:p>
        </p:txBody>
      </p:sp>
      <p:sp>
        <p:nvSpPr>
          <p:cNvPr id="96274" name="Line 20"/>
          <p:cNvSpPr>
            <a:spLocks noChangeShapeType="1"/>
          </p:cNvSpPr>
          <p:nvPr/>
        </p:nvSpPr>
        <p:spPr bwMode="auto">
          <a:xfrm>
            <a:off x="1824038" y="2957513"/>
            <a:ext cx="473075" cy="117475"/>
          </a:xfrm>
          <a:prstGeom prst="line">
            <a:avLst/>
          </a:prstGeom>
          <a:noFill/>
          <a:ln w="9525">
            <a:solidFill>
              <a:srgbClr val="000000"/>
            </a:solidFill>
            <a:prstDash val="dash"/>
            <a:round/>
            <a:headEnd/>
            <a:tailEnd type="triangle" w="med" len="med"/>
          </a:ln>
        </p:spPr>
        <p:txBody>
          <a:bodyPr/>
          <a:lstStyle/>
          <a:p>
            <a:endParaRPr lang="fr-FR"/>
          </a:p>
        </p:txBody>
      </p:sp>
      <p:sp>
        <p:nvSpPr>
          <p:cNvPr id="96275" name="Oval 21"/>
          <p:cNvSpPr>
            <a:spLocks noChangeArrowheads="1"/>
          </p:cNvSpPr>
          <p:nvPr/>
        </p:nvSpPr>
        <p:spPr bwMode="auto">
          <a:xfrm>
            <a:off x="2508250" y="3670300"/>
            <a:ext cx="923925" cy="858838"/>
          </a:xfrm>
          <a:prstGeom prst="ellipse">
            <a:avLst/>
          </a:prstGeom>
          <a:noFill/>
          <a:ln w="9525">
            <a:solidFill>
              <a:srgbClr val="000000"/>
            </a:solidFill>
            <a:prstDash val="dash"/>
            <a:round/>
            <a:headEnd/>
            <a:tailEnd/>
          </a:ln>
        </p:spPr>
        <p:txBody>
          <a:bodyPr/>
          <a:lstStyle/>
          <a:p>
            <a:endParaRPr lang="fr-BE" sz="1800" b="0" i="0">
              <a:solidFill>
                <a:schemeClr val="tx1"/>
              </a:solidFill>
              <a:cs typeface="Arial" charset="0"/>
            </a:endParaRPr>
          </a:p>
        </p:txBody>
      </p:sp>
      <p:sp>
        <p:nvSpPr>
          <p:cNvPr id="96276" name="Oval 22"/>
          <p:cNvSpPr>
            <a:spLocks noChangeArrowheads="1"/>
          </p:cNvSpPr>
          <p:nvPr/>
        </p:nvSpPr>
        <p:spPr bwMode="auto">
          <a:xfrm>
            <a:off x="2508250" y="4657725"/>
            <a:ext cx="923925" cy="858838"/>
          </a:xfrm>
          <a:prstGeom prst="ellipse">
            <a:avLst/>
          </a:prstGeom>
          <a:noFill/>
          <a:ln w="9525">
            <a:solidFill>
              <a:srgbClr val="000000"/>
            </a:solidFill>
            <a:prstDash val="dash"/>
            <a:round/>
            <a:headEnd/>
            <a:tailEnd/>
          </a:ln>
        </p:spPr>
        <p:txBody>
          <a:bodyPr/>
          <a:lstStyle/>
          <a:p>
            <a:endParaRPr lang="fr-BE" sz="1800" b="0" i="0">
              <a:solidFill>
                <a:schemeClr val="tx1"/>
              </a:solidFill>
              <a:cs typeface="Arial" charset="0"/>
            </a:endParaRPr>
          </a:p>
        </p:txBody>
      </p:sp>
      <p:sp>
        <p:nvSpPr>
          <p:cNvPr id="96277" name="Oval 23"/>
          <p:cNvSpPr>
            <a:spLocks noChangeArrowheads="1"/>
          </p:cNvSpPr>
          <p:nvPr/>
        </p:nvSpPr>
        <p:spPr bwMode="auto">
          <a:xfrm>
            <a:off x="5718175" y="4656138"/>
            <a:ext cx="923925" cy="858837"/>
          </a:xfrm>
          <a:prstGeom prst="ellipse">
            <a:avLst/>
          </a:prstGeom>
          <a:noFill/>
          <a:ln w="9525">
            <a:solidFill>
              <a:srgbClr val="000000"/>
            </a:solidFill>
            <a:prstDash val="dash"/>
            <a:round/>
            <a:headEnd/>
            <a:tailEnd/>
          </a:ln>
        </p:spPr>
        <p:txBody>
          <a:bodyPr/>
          <a:lstStyle/>
          <a:p>
            <a:endParaRPr lang="fr-BE" sz="1800" b="0" i="0">
              <a:solidFill>
                <a:schemeClr val="tx1"/>
              </a:solidFill>
              <a:cs typeface="Arial" charset="0"/>
            </a:endParaRPr>
          </a:p>
        </p:txBody>
      </p:sp>
      <p:sp>
        <p:nvSpPr>
          <p:cNvPr id="26645" name="Text Box 24"/>
          <p:cNvSpPr txBox="1">
            <a:spLocks noChangeArrowheads="1"/>
          </p:cNvSpPr>
          <p:nvPr/>
        </p:nvSpPr>
        <p:spPr bwMode="auto">
          <a:xfrm>
            <a:off x="1957388" y="2143125"/>
            <a:ext cx="2043112" cy="354013"/>
          </a:xfrm>
          <a:prstGeom prst="rect">
            <a:avLst/>
          </a:prstGeom>
          <a:noFill/>
          <a:ln w="9525">
            <a:noFill/>
            <a:miter lim="800000"/>
            <a:headEnd/>
            <a:tailEnd/>
          </a:ln>
        </p:spPr>
        <p:txBody>
          <a:bodyPr/>
          <a:lstStyle/>
          <a:p>
            <a:pPr algn="ctr">
              <a:spcBef>
                <a:spcPct val="50000"/>
              </a:spcBef>
              <a:defRPr/>
            </a:pPr>
            <a:r>
              <a:rPr lang="en-GB" sz="1800" i="0" dirty="0">
                <a:solidFill>
                  <a:schemeClr val="accent6">
                    <a:lumMod val="75000"/>
                  </a:schemeClr>
                </a:solidFill>
                <a:latin typeface="Arial" pitchFamily="34" charset="0"/>
              </a:rPr>
              <a:t>Sector</a:t>
            </a:r>
            <a:r>
              <a:rPr lang="fr-BE" sz="1800" i="0" dirty="0">
                <a:solidFill>
                  <a:schemeClr val="accent6">
                    <a:lumMod val="75000"/>
                  </a:schemeClr>
                </a:solidFill>
                <a:latin typeface="Arial" pitchFamily="34" charset="0"/>
              </a:rPr>
              <a:t> 1</a:t>
            </a:r>
            <a:endParaRPr lang="en-GB" sz="1800" dirty="0">
              <a:solidFill>
                <a:schemeClr val="accent6">
                  <a:lumMod val="75000"/>
                </a:schemeClr>
              </a:solidFill>
              <a:latin typeface="Arial" pitchFamily="34" charset="0"/>
            </a:endParaRPr>
          </a:p>
        </p:txBody>
      </p:sp>
      <p:sp>
        <p:nvSpPr>
          <p:cNvPr id="96279" name="Text Box 30"/>
          <p:cNvSpPr txBox="1">
            <a:spLocks noChangeArrowheads="1"/>
          </p:cNvSpPr>
          <p:nvPr/>
        </p:nvSpPr>
        <p:spPr bwMode="auto">
          <a:xfrm>
            <a:off x="3844925" y="2913063"/>
            <a:ext cx="1495425" cy="587375"/>
          </a:xfrm>
          <a:prstGeom prst="rect">
            <a:avLst/>
          </a:prstGeom>
          <a:noFill/>
          <a:ln w="9525">
            <a:noFill/>
            <a:miter lim="800000"/>
            <a:headEnd/>
            <a:tailEnd/>
          </a:ln>
        </p:spPr>
        <p:txBody>
          <a:bodyPr/>
          <a:lstStyle/>
          <a:p>
            <a:pPr algn="ctr">
              <a:spcBef>
                <a:spcPct val="50000"/>
              </a:spcBef>
            </a:pPr>
            <a:r>
              <a:rPr lang="en-GB" i="0">
                <a:solidFill>
                  <a:schemeClr val="tx1"/>
                </a:solidFill>
                <a:cs typeface="Arial" charset="0"/>
              </a:rPr>
              <a:t>Staff secondment</a:t>
            </a:r>
          </a:p>
        </p:txBody>
      </p:sp>
      <p:sp>
        <p:nvSpPr>
          <p:cNvPr id="96280" name="Text Box 31"/>
          <p:cNvSpPr txBox="1">
            <a:spLocks noChangeArrowheads="1"/>
          </p:cNvSpPr>
          <p:nvPr/>
        </p:nvSpPr>
        <p:spPr bwMode="auto">
          <a:xfrm>
            <a:off x="2382838" y="3892550"/>
            <a:ext cx="1174750" cy="414338"/>
          </a:xfrm>
          <a:prstGeom prst="rect">
            <a:avLst/>
          </a:prstGeom>
          <a:noFill/>
          <a:ln w="9525">
            <a:noFill/>
            <a:miter lim="800000"/>
            <a:headEnd/>
            <a:tailEnd/>
          </a:ln>
        </p:spPr>
        <p:txBody>
          <a:bodyPr/>
          <a:lstStyle/>
          <a:p>
            <a:pPr algn="ctr">
              <a:spcBef>
                <a:spcPct val="50000"/>
              </a:spcBef>
            </a:pPr>
            <a:r>
              <a:rPr lang="en-GB" sz="1200" i="0">
                <a:solidFill>
                  <a:schemeClr val="tx1"/>
                </a:solidFill>
                <a:cs typeface="Arial" charset="0"/>
              </a:rPr>
              <a:t>Partner 3</a:t>
            </a:r>
          </a:p>
        </p:txBody>
      </p:sp>
      <p:sp>
        <p:nvSpPr>
          <p:cNvPr id="96281" name="Text Box 32"/>
          <p:cNvSpPr txBox="1">
            <a:spLocks noChangeArrowheads="1"/>
          </p:cNvSpPr>
          <p:nvPr/>
        </p:nvSpPr>
        <p:spPr bwMode="auto">
          <a:xfrm>
            <a:off x="2382838" y="4879975"/>
            <a:ext cx="1174750" cy="414338"/>
          </a:xfrm>
          <a:prstGeom prst="rect">
            <a:avLst/>
          </a:prstGeom>
          <a:noFill/>
          <a:ln w="9525">
            <a:noFill/>
            <a:miter lim="800000"/>
            <a:headEnd/>
            <a:tailEnd/>
          </a:ln>
        </p:spPr>
        <p:txBody>
          <a:bodyPr/>
          <a:lstStyle/>
          <a:p>
            <a:pPr algn="ctr">
              <a:spcBef>
                <a:spcPct val="50000"/>
              </a:spcBef>
            </a:pPr>
            <a:r>
              <a:rPr lang="en-GB" sz="1200" i="0">
                <a:solidFill>
                  <a:schemeClr val="tx1"/>
                </a:solidFill>
                <a:cs typeface="Arial" charset="0"/>
              </a:rPr>
              <a:t>Partner 4</a:t>
            </a:r>
          </a:p>
          <a:p>
            <a:pPr algn="ctr">
              <a:spcBef>
                <a:spcPct val="50000"/>
              </a:spcBef>
            </a:pPr>
            <a:endParaRPr lang="en-GB" sz="1800" i="0">
              <a:solidFill>
                <a:schemeClr val="tx1"/>
              </a:solidFill>
              <a:cs typeface="Arial" charset="0"/>
            </a:endParaRPr>
          </a:p>
        </p:txBody>
      </p:sp>
      <p:sp>
        <p:nvSpPr>
          <p:cNvPr id="96282" name="Text Box 33"/>
          <p:cNvSpPr txBox="1">
            <a:spLocks noChangeArrowheads="1"/>
          </p:cNvSpPr>
          <p:nvPr/>
        </p:nvSpPr>
        <p:spPr bwMode="auto">
          <a:xfrm>
            <a:off x="5592763" y="4878388"/>
            <a:ext cx="1174750" cy="414337"/>
          </a:xfrm>
          <a:prstGeom prst="rect">
            <a:avLst/>
          </a:prstGeom>
          <a:noFill/>
          <a:ln w="9525">
            <a:noFill/>
            <a:miter lim="800000"/>
            <a:headEnd/>
            <a:tailEnd/>
          </a:ln>
        </p:spPr>
        <p:txBody>
          <a:bodyPr/>
          <a:lstStyle/>
          <a:p>
            <a:pPr algn="ctr">
              <a:spcBef>
                <a:spcPct val="50000"/>
              </a:spcBef>
            </a:pPr>
            <a:r>
              <a:rPr lang="en-GB" sz="1200" i="0">
                <a:solidFill>
                  <a:schemeClr val="tx1"/>
                </a:solidFill>
                <a:cs typeface="Arial" charset="0"/>
              </a:rPr>
              <a:t>Partner 5</a:t>
            </a:r>
          </a:p>
          <a:p>
            <a:pPr algn="ctr">
              <a:spcBef>
                <a:spcPct val="50000"/>
              </a:spcBef>
            </a:pPr>
            <a:endParaRPr lang="en-GB" sz="1800">
              <a:solidFill>
                <a:schemeClr val="tx1"/>
              </a:solidFill>
              <a:cs typeface="Arial" charset="0"/>
            </a:endParaRPr>
          </a:p>
        </p:txBody>
      </p:sp>
      <p:cxnSp>
        <p:nvCxnSpPr>
          <p:cNvPr id="96283" name="Straight Arrow Connector 33"/>
          <p:cNvCxnSpPr>
            <a:cxnSpLocks noChangeShapeType="1"/>
          </p:cNvCxnSpPr>
          <p:nvPr/>
        </p:nvCxnSpPr>
        <p:spPr bwMode="auto">
          <a:xfrm>
            <a:off x="1049338" y="2143125"/>
            <a:ext cx="1414462" cy="1588"/>
          </a:xfrm>
          <a:prstGeom prst="straightConnector1">
            <a:avLst/>
          </a:prstGeom>
          <a:noFill/>
          <a:ln w="9525" algn="ctr">
            <a:noFill/>
            <a:round/>
            <a:headEnd/>
            <a:tailEnd type="arrow" w="med" len="med"/>
          </a:ln>
        </p:spPr>
      </p:cxnSp>
      <p:cxnSp>
        <p:nvCxnSpPr>
          <p:cNvPr id="42" name="Straight Arrow Connector 41"/>
          <p:cNvCxnSpPr/>
          <p:nvPr/>
        </p:nvCxnSpPr>
        <p:spPr>
          <a:xfrm>
            <a:off x="3929063" y="3713163"/>
            <a:ext cx="1285875"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10800000">
            <a:off x="3929063" y="4070350"/>
            <a:ext cx="1285875"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289" name="Rectangle 10"/>
          <p:cNvSpPr>
            <a:spLocks noChangeArrowheads="1"/>
          </p:cNvSpPr>
          <p:nvPr/>
        </p:nvSpPr>
        <p:spPr bwMode="auto">
          <a:xfrm>
            <a:off x="2982913" y="0"/>
            <a:ext cx="6161087"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IAPP consortium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6"/>
          <p:cNvSpPr>
            <a:spLocks noChangeArrowheads="1"/>
          </p:cNvSpPr>
          <p:nvPr/>
        </p:nvSpPr>
        <p:spPr bwMode="auto">
          <a:xfrm>
            <a:off x="268288" y="1139825"/>
            <a:ext cx="8647112" cy="5008563"/>
          </a:xfrm>
          <a:prstGeom prst="rect">
            <a:avLst/>
          </a:prstGeom>
          <a:noFill/>
          <a:ln w="9525">
            <a:noFill/>
            <a:miter lim="800000"/>
            <a:headEnd/>
            <a:tailEnd/>
          </a:ln>
        </p:spPr>
        <p:txBody>
          <a:bodyPr>
            <a:spAutoFit/>
          </a:bodyPr>
          <a:lstStyle/>
          <a:p>
            <a:pPr marL="630238" lvl="1" indent="-268288" eaLnBrk="0" hangingPunct="0">
              <a:buClr>
                <a:srgbClr val="990033"/>
              </a:buClr>
            </a:pPr>
            <a:r>
              <a:rPr lang="en-GB" sz="1700" i="0" u="sng">
                <a:solidFill>
                  <a:srgbClr val="990033"/>
                </a:solidFill>
                <a:ea typeface="ＭＳ Ｐゴシック"/>
                <a:cs typeface="ＭＳ Ｐゴシック"/>
              </a:rPr>
              <a:t>Category 1: Monthly Living Allowance</a:t>
            </a:r>
          </a:p>
          <a:p>
            <a:pPr marL="630238" lvl="1" indent="-268288" eaLnBrk="0" hangingPunct="0">
              <a:buClr>
                <a:schemeClr val="tx1"/>
              </a:buClr>
              <a:buFont typeface="Arial" charset="0"/>
              <a:buNone/>
            </a:pPr>
            <a:r>
              <a:rPr lang="en-GB" sz="1700" b="0" i="0">
                <a:solidFill>
                  <a:schemeClr val="tx1"/>
                </a:solidFill>
                <a:ea typeface="ＭＳ Ｐゴシック"/>
                <a:cs typeface="ＭＳ Ｐゴシック"/>
              </a:rPr>
              <a:t>	- €38,000 gross salary per ESR / year x country coefficient</a:t>
            </a:r>
          </a:p>
          <a:p>
            <a:pPr marL="630238" lvl="1" indent="-268288" eaLnBrk="0" hangingPunct="0">
              <a:buClr>
                <a:schemeClr val="tx1"/>
              </a:buClr>
              <a:buFont typeface="Arial" charset="0"/>
              <a:buNone/>
            </a:pPr>
            <a:r>
              <a:rPr lang="en-GB" sz="1700" b="0" i="0">
                <a:solidFill>
                  <a:schemeClr val="tx1"/>
                </a:solidFill>
                <a:ea typeface="ＭＳ Ｐゴシック"/>
                <a:cs typeface="ＭＳ Ｐゴシック"/>
              </a:rPr>
              <a:t>	- </a:t>
            </a:r>
            <a:r>
              <a:rPr lang="en-GB" sz="1700" b="0" i="0">
                <a:solidFill>
                  <a:schemeClr val="tx1"/>
                </a:solidFill>
              </a:rPr>
              <a:t>€58,500 gross salary per ER / year x country coefficient (4-10 years)</a:t>
            </a:r>
          </a:p>
          <a:p>
            <a:pPr marL="630238" lvl="1" indent="-268288" eaLnBrk="0" hangingPunct="0">
              <a:buClr>
                <a:srgbClr val="990033"/>
              </a:buClr>
            </a:pPr>
            <a:r>
              <a:rPr lang="fr-BE" sz="1700" b="0" i="0">
                <a:solidFill>
                  <a:schemeClr val="tx1"/>
                </a:solidFill>
                <a:ea typeface="ＭＳ Ｐゴシック"/>
                <a:cs typeface="ＭＳ Ｐゴシック"/>
              </a:rPr>
              <a:t>	- €87,500 </a:t>
            </a:r>
            <a:r>
              <a:rPr lang="en-GB" sz="1700" b="0" i="0">
                <a:solidFill>
                  <a:schemeClr val="tx1"/>
                </a:solidFill>
              </a:rPr>
              <a:t>gross salary per ER / year x country coefficient  (&gt; 10 years)</a:t>
            </a:r>
          </a:p>
          <a:p>
            <a:pPr marL="630238" lvl="1" indent="-268288" eaLnBrk="0" hangingPunct="0">
              <a:buClr>
                <a:srgbClr val="990033"/>
              </a:buClr>
            </a:pPr>
            <a:endParaRPr lang="en-GB" sz="1700" b="0" i="0">
              <a:solidFill>
                <a:schemeClr val="tx1"/>
              </a:solidFill>
              <a:ea typeface="ＭＳ Ｐゴシック"/>
              <a:cs typeface="ＭＳ Ｐゴシック"/>
            </a:endParaRPr>
          </a:p>
          <a:p>
            <a:pPr marL="630238" lvl="1" indent="-268288" eaLnBrk="0" hangingPunct="0">
              <a:buClr>
                <a:srgbClr val="990033"/>
              </a:buClr>
            </a:pPr>
            <a:r>
              <a:rPr lang="en-GB" sz="1700" i="0" u="sng">
                <a:solidFill>
                  <a:srgbClr val="990033"/>
                </a:solidFill>
                <a:ea typeface="ＭＳ Ｐゴシック"/>
                <a:cs typeface="ＭＳ Ｐゴシック"/>
              </a:rPr>
              <a:t>Category 2: Mobility Allowance</a:t>
            </a:r>
          </a:p>
          <a:p>
            <a:pPr marL="630238" lvl="1" indent="-268288" eaLnBrk="0" hangingPunct="0">
              <a:buClr>
                <a:schemeClr val="tx1"/>
              </a:buClr>
              <a:buFont typeface="Arial" charset="0"/>
              <a:buNone/>
            </a:pPr>
            <a:r>
              <a:rPr lang="en-GB" sz="1700" b="0" i="0">
                <a:solidFill>
                  <a:schemeClr val="tx1"/>
                </a:solidFill>
                <a:ea typeface="ＭＳ Ｐゴシック"/>
                <a:cs typeface="ＭＳ Ｐゴシック"/>
              </a:rPr>
              <a:t>	- €1,000 – €700 (family or not) per researcher month x country coefficient</a:t>
            </a:r>
          </a:p>
          <a:p>
            <a:pPr marL="630238" lvl="1" indent="-268288" eaLnBrk="0" hangingPunct="0">
              <a:buClr>
                <a:srgbClr val="990033"/>
              </a:buClr>
            </a:pPr>
            <a:endParaRPr lang="en-GB" sz="1700" b="0" i="0">
              <a:solidFill>
                <a:schemeClr val="tx1"/>
              </a:solidFill>
              <a:ea typeface="ＭＳ Ｐゴシック"/>
              <a:cs typeface="ＭＳ Ｐゴシック"/>
            </a:endParaRPr>
          </a:p>
          <a:p>
            <a:pPr marL="630238" lvl="1" indent="-268288" eaLnBrk="0" hangingPunct="0">
              <a:buClr>
                <a:srgbClr val="990033"/>
              </a:buClr>
            </a:pPr>
            <a:r>
              <a:rPr lang="en-GB" sz="1700" i="0" u="sng">
                <a:solidFill>
                  <a:srgbClr val="990033"/>
                </a:solidFill>
                <a:ea typeface="ＭＳ Ｐゴシック"/>
                <a:cs typeface="ＭＳ Ｐゴシック"/>
              </a:rPr>
              <a:t>Category 3: Contribution to Training &amp; Research Costs</a:t>
            </a:r>
          </a:p>
          <a:p>
            <a:pPr marL="630238" lvl="1" indent="-268288" eaLnBrk="0" hangingPunct="0">
              <a:buClr>
                <a:srgbClr val="990033"/>
              </a:buClr>
            </a:pPr>
            <a:r>
              <a:rPr lang="en-GB" sz="1700" b="0" i="0">
                <a:solidFill>
                  <a:schemeClr val="tx1"/>
                </a:solidFill>
                <a:ea typeface="ＭＳ Ｐゴシック"/>
                <a:cs typeface="ＭＳ Ｐゴシック"/>
              </a:rPr>
              <a:t>	- €1,800 per researcher month </a:t>
            </a:r>
          </a:p>
          <a:p>
            <a:pPr marL="630238" lvl="1" indent="-268288" eaLnBrk="0" hangingPunct="0">
              <a:buClr>
                <a:srgbClr val="990033"/>
              </a:buClr>
            </a:pPr>
            <a:endParaRPr lang="en-GB" sz="1700" b="0" i="0">
              <a:solidFill>
                <a:schemeClr val="tx1"/>
              </a:solidFill>
              <a:ea typeface="ＭＳ Ｐゴシック"/>
              <a:cs typeface="ＭＳ Ｐゴシック"/>
            </a:endParaRPr>
          </a:p>
          <a:p>
            <a:pPr marL="630238" lvl="1" indent="-268288" eaLnBrk="0" hangingPunct="0">
              <a:buClr>
                <a:srgbClr val="990033"/>
              </a:buClr>
            </a:pPr>
            <a:r>
              <a:rPr lang="en-GB" sz="1700" i="0" u="sng">
                <a:solidFill>
                  <a:srgbClr val="990033"/>
                </a:solidFill>
                <a:ea typeface="ＭＳ Ｐゴシック"/>
                <a:cs typeface="ＭＳ Ｐゴシック"/>
              </a:rPr>
              <a:t>Category 4: Management Activities</a:t>
            </a:r>
          </a:p>
          <a:p>
            <a:pPr marL="630238" lvl="1" indent="-268288" eaLnBrk="0" hangingPunct="0">
              <a:buClr>
                <a:srgbClr val="990033"/>
              </a:buClr>
            </a:pPr>
            <a:r>
              <a:rPr lang="en-GB" sz="1700" b="0" i="0">
                <a:solidFill>
                  <a:schemeClr val="tx1"/>
                </a:solidFill>
                <a:ea typeface="ＭＳ Ｐゴシック"/>
                <a:cs typeface="ＭＳ Ｐゴシック"/>
              </a:rPr>
              <a:t>	- Maximum 10% of total EU contribution</a:t>
            </a:r>
          </a:p>
          <a:p>
            <a:pPr marL="630238" lvl="1" indent="-268288" eaLnBrk="0" hangingPunct="0">
              <a:buClr>
                <a:srgbClr val="990033"/>
              </a:buClr>
            </a:pPr>
            <a:r>
              <a:rPr lang="en-GB" sz="1700" b="0" i="0">
                <a:solidFill>
                  <a:schemeClr val="tx1"/>
                </a:solidFill>
                <a:ea typeface="ＭＳ Ｐゴシック"/>
                <a:cs typeface="ＭＳ Ｐゴシック"/>
              </a:rPr>
              <a:t> </a:t>
            </a:r>
          </a:p>
          <a:p>
            <a:pPr marL="630238" lvl="1" indent="-268288" eaLnBrk="0" hangingPunct="0">
              <a:buClr>
                <a:srgbClr val="990033"/>
              </a:buClr>
            </a:pPr>
            <a:r>
              <a:rPr lang="en-GB" sz="1700" i="0" u="sng">
                <a:solidFill>
                  <a:srgbClr val="990033"/>
                </a:solidFill>
                <a:ea typeface="ＭＳ Ｐゴシック"/>
                <a:cs typeface="ＭＳ Ｐゴシック"/>
              </a:rPr>
              <a:t>Category 5: Overheads</a:t>
            </a:r>
          </a:p>
          <a:p>
            <a:pPr marL="630238" lvl="1" indent="-268288" eaLnBrk="0" hangingPunct="0">
              <a:buClr>
                <a:srgbClr val="990033"/>
              </a:buClr>
            </a:pPr>
            <a:r>
              <a:rPr lang="en-GB" sz="1700" b="0" i="0">
                <a:solidFill>
                  <a:schemeClr val="tx1"/>
                </a:solidFill>
                <a:ea typeface="ＭＳ Ｐゴシック"/>
                <a:cs typeface="ＭＳ Ｐゴシック"/>
              </a:rPr>
              <a:t>	- 10% of direct costs </a:t>
            </a:r>
          </a:p>
          <a:p>
            <a:pPr marL="630238" lvl="1" indent="-268288" eaLnBrk="0" hangingPunct="0">
              <a:buClr>
                <a:srgbClr val="990033"/>
              </a:buClr>
            </a:pPr>
            <a:r>
              <a:rPr lang="en-GB" sz="1700" b="0" i="0">
                <a:solidFill>
                  <a:schemeClr val="tx1"/>
                </a:solidFill>
                <a:ea typeface="ＭＳ Ｐゴシック"/>
                <a:cs typeface="ＭＳ Ｐゴシック"/>
              </a:rPr>
              <a:t>	</a:t>
            </a:r>
          </a:p>
          <a:p>
            <a:pPr marL="630238" lvl="1" indent="-268288" eaLnBrk="0" hangingPunct="0">
              <a:buClr>
                <a:srgbClr val="990033"/>
              </a:buClr>
            </a:pPr>
            <a:r>
              <a:rPr lang="en-GB" sz="1700" i="0" u="sng">
                <a:solidFill>
                  <a:srgbClr val="990033"/>
                </a:solidFill>
              </a:rPr>
              <a:t>Category 6: Small equipment</a:t>
            </a:r>
          </a:p>
          <a:p>
            <a:pPr marL="342900" indent="-342900"/>
            <a:r>
              <a:rPr lang="en-GB" sz="1700" b="0" i="0">
                <a:solidFill>
                  <a:schemeClr val="tx1"/>
                </a:solidFill>
              </a:rPr>
              <a:t>	     - SMEs only: 10% of the contribution to that partner</a:t>
            </a:r>
          </a:p>
        </p:txBody>
      </p:sp>
      <p:sp>
        <p:nvSpPr>
          <p:cNvPr id="97283" name="Rectangle 10"/>
          <p:cNvSpPr>
            <a:spLocks noChangeArrowheads="1"/>
          </p:cNvSpPr>
          <p:nvPr/>
        </p:nvSpPr>
        <p:spPr bwMode="auto">
          <a:xfrm>
            <a:off x="4325938" y="0"/>
            <a:ext cx="4818062"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IAPP financial regime</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10"/>
          <p:cNvSpPr>
            <a:spLocks noChangeArrowheads="1"/>
          </p:cNvSpPr>
          <p:nvPr/>
        </p:nvSpPr>
        <p:spPr bwMode="auto">
          <a:xfrm>
            <a:off x="3001963" y="0"/>
            <a:ext cx="6142037"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IAPP Evaluation Criteria</a:t>
            </a:r>
          </a:p>
        </p:txBody>
      </p:sp>
      <p:graphicFrame>
        <p:nvGraphicFramePr>
          <p:cNvPr id="99383" name="Group 55"/>
          <p:cNvGraphicFramePr>
            <a:graphicFrameLocks noGrp="1"/>
          </p:cNvGraphicFramePr>
          <p:nvPr/>
        </p:nvGraphicFramePr>
        <p:xfrm>
          <a:off x="206375" y="1276350"/>
          <a:ext cx="8696325" cy="2341563"/>
        </p:xfrm>
        <a:graphic>
          <a:graphicData uri="http://schemas.openxmlformats.org/drawingml/2006/table">
            <a:tbl>
              <a:tblPr/>
              <a:tblGrid>
                <a:gridCol w="3462338"/>
                <a:gridCol w="1252537"/>
                <a:gridCol w="1243013"/>
                <a:gridCol w="1208087"/>
                <a:gridCol w="1530350"/>
              </a:tblGrid>
              <a:tr h="5715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800" b="0" i="0" u="none" strike="noStrike" cap="none" normalizeH="0" baseline="0" smtClean="0">
                          <a:ln>
                            <a:noFill/>
                          </a:ln>
                          <a:solidFill>
                            <a:schemeClr val="tx1"/>
                          </a:solidFill>
                          <a:effectLst/>
                          <a:latin typeface="Tahoma" pitchFamily="34" charset="0"/>
                        </a:rPr>
                        <a:t>Evaluation Criteria</a:t>
                      </a:r>
                    </a:p>
                  </a:txBody>
                  <a:tcPr horzOverflow="overflow">
                    <a:lnL w="28575"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800" b="0" i="0" u="none" strike="noStrike" cap="none" normalizeH="0" baseline="0" smtClean="0">
                          <a:ln>
                            <a:noFill/>
                          </a:ln>
                          <a:solidFill>
                            <a:schemeClr val="tx1"/>
                          </a:solidFill>
                          <a:effectLst/>
                          <a:latin typeface="Tahoma" pitchFamily="34" charset="0"/>
                        </a:rPr>
                        <a:t>Score </a:t>
                      </a:r>
                      <a:br>
                        <a:rPr kumimoji="0" lang="en-GB" sz="1800" b="0" i="0" u="none" strike="noStrike" cap="none" normalizeH="0" baseline="0" smtClean="0">
                          <a:ln>
                            <a:noFill/>
                          </a:ln>
                          <a:solidFill>
                            <a:schemeClr val="tx1"/>
                          </a:solidFill>
                          <a:effectLst/>
                          <a:latin typeface="Tahoma" pitchFamily="34" charset="0"/>
                        </a:rPr>
                      </a:br>
                      <a:r>
                        <a:rPr kumimoji="0" lang="en-GB" sz="1800" b="0" i="0" u="none" strike="noStrike" cap="none" normalizeH="0" baseline="0" smtClean="0">
                          <a:ln>
                            <a:noFill/>
                          </a:ln>
                          <a:solidFill>
                            <a:schemeClr val="tx1"/>
                          </a:solidFill>
                          <a:effectLst/>
                          <a:latin typeface="Tahoma" pitchFamily="34" charset="0"/>
                        </a:rPr>
                        <a:t>out of</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800" b="0" i="0" u="none" strike="noStrike" cap="none" normalizeH="0" baseline="0" smtClean="0">
                          <a:ln>
                            <a:noFill/>
                          </a:ln>
                          <a:solidFill>
                            <a:schemeClr val="tx1"/>
                          </a:solidFill>
                          <a:effectLst/>
                          <a:latin typeface="Tahoma" pitchFamily="34" charset="0"/>
                        </a:rPr>
                        <a:t>Threshold</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800" b="0" i="0" u="none" strike="noStrike" cap="none" normalizeH="0" baseline="0" smtClean="0">
                          <a:ln>
                            <a:noFill/>
                          </a:ln>
                          <a:solidFill>
                            <a:schemeClr val="tx1"/>
                          </a:solidFill>
                          <a:effectLst/>
                          <a:latin typeface="Tahoma" pitchFamily="34" charset="0"/>
                        </a:rPr>
                        <a:t>Weight</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1800" b="0" i="0" u="none" strike="noStrike" cap="none" normalizeH="0" baseline="0" smtClean="0">
                          <a:ln>
                            <a:noFill/>
                          </a:ln>
                          <a:solidFill>
                            <a:schemeClr val="tx1"/>
                          </a:solidFill>
                          <a:effectLst/>
                          <a:latin typeface="Tahoma" pitchFamily="34" charset="0"/>
                        </a:rPr>
                        <a:t>Priority </a:t>
                      </a:r>
                      <a:br>
                        <a:rPr kumimoji="0" lang="en-GB" sz="1800" b="0" i="0" u="none" strike="noStrike" cap="none" normalizeH="0" baseline="0" smtClean="0">
                          <a:ln>
                            <a:noFill/>
                          </a:ln>
                          <a:solidFill>
                            <a:schemeClr val="tx1"/>
                          </a:solidFill>
                          <a:effectLst/>
                          <a:latin typeface="Tahoma" pitchFamily="34" charset="0"/>
                        </a:rPr>
                      </a:br>
                      <a:r>
                        <a:rPr kumimoji="0" lang="en-GB" sz="1800" b="0" i="0" u="none" strike="noStrike" cap="none" normalizeH="0" baseline="0" smtClean="0">
                          <a:ln>
                            <a:noFill/>
                          </a:ln>
                          <a:solidFill>
                            <a:schemeClr val="tx1"/>
                          </a:solidFill>
                          <a:effectLst/>
                          <a:latin typeface="Tahoma" pitchFamily="34" charset="0"/>
                        </a:rPr>
                        <a:t>if ex-aequo</a:t>
                      </a:r>
                    </a:p>
                  </a:txBody>
                  <a:tcPr horzOverflow="overflow">
                    <a:lnL w="12700"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28575"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fr-BE" sz="2200" b="1" i="0" u="none" strike="noStrike" cap="none" normalizeH="0" baseline="0" smtClean="0">
                          <a:ln>
                            <a:noFill/>
                          </a:ln>
                          <a:solidFill>
                            <a:schemeClr val="tx1"/>
                          </a:solidFill>
                          <a:effectLst/>
                          <a:latin typeface="Tahoma" pitchFamily="34" charset="0"/>
                        </a:rPr>
                        <a:t>S&amp;T Quality</a:t>
                      </a:r>
                      <a:endParaRPr kumimoji="0" lang="en-GB" sz="22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0" i="0" u="none" strike="noStrike" cap="none" normalizeH="0" baseline="0" smtClean="0">
                          <a:ln>
                            <a:noFill/>
                          </a:ln>
                          <a:solidFill>
                            <a:schemeClr val="tx1"/>
                          </a:solidFill>
                          <a:effectLst/>
                          <a:latin typeface="Tahoma" pitchFamily="34" charset="0"/>
                        </a:rPr>
                        <a:t>5</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1" i="0" u="none" strike="noStrike" cap="none" normalizeH="0" baseline="0" smtClean="0">
                          <a:ln>
                            <a:noFill/>
                          </a:ln>
                          <a:solidFill>
                            <a:schemeClr val="tx1"/>
                          </a:solidFill>
                          <a:effectLst/>
                          <a:latin typeface="Tahoma" pitchFamily="34" charset="0"/>
                        </a:rPr>
                        <a:t>3</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1" i="0" u="none" strike="noStrike" cap="none" normalizeH="0" baseline="0" smtClean="0">
                          <a:ln>
                            <a:noFill/>
                          </a:ln>
                          <a:solidFill>
                            <a:schemeClr val="tx1"/>
                          </a:solidFill>
                          <a:effectLst/>
                          <a:latin typeface="Tahoma" pitchFamily="34" charset="0"/>
                        </a:rPr>
                        <a:t>25%</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0" i="0" u="none" strike="noStrike" cap="none" normalizeH="0" baseline="0" smtClean="0">
                          <a:ln>
                            <a:noFill/>
                          </a:ln>
                          <a:solidFill>
                            <a:schemeClr val="tx1"/>
                          </a:solidFill>
                          <a:effectLst/>
                          <a:latin typeface="Tahoma" pitchFamily="34" charset="0"/>
                        </a:rPr>
                        <a:t>2</a:t>
                      </a:r>
                    </a:p>
                  </a:txBody>
                  <a:tcPr horzOverflow="overflow">
                    <a:lnL w="12700"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r>
              <a:tr h="3794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fr-BE" sz="2200" b="1" i="0" u="none" strike="noStrike" cap="none" normalizeH="0" baseline="0" smtClean="0">
                          <a:ln>
                            <a:noFill/>
                          </a:ln>
                          <a:solidFill>
                            <a:schemeClr val="tx1"/>
                          </a:solidFill>
                          <a:effectLst/>
                          <a:latin typeface="Tahoma" pitchFamily="34" charset="0"/>
                        </a:rPr>
                        <a:t>Transfer of knowledge</a:t>
                      </a:r>
                      <a:endParaRPr kumimoji="0" lang="en-GB" sz="22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0" i="0" u="none" strike="noStrike" cap="none" normalizeH="0" baseline="0" smtClean="0">
                          <a:ln>
                            <a:noFill/>
                          </a:ln>
                          <a:solidFill>
                            <a:schemeClr val="tx1"/>
                          </a:solidFill>
                          <a:effectLst/>
                          <a:latin typeface="Tahoma" pitchFamily="34" charset="0"/>
                        </a:rPr>
                        <a:t>5</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1" i="0" u="none" strike="noStrike" cap="none" normalizeH="0" baseline="0" smtClean="0">
                          <a:ln>
                            <a:noFill/>
                          </a:ln>
                          <a:solidFill>
                            <a:schemeClr val="tx1"/>
                          </a:solidFill>
                          <a:effectLst/>
                          <a:latin typeface="Tahoma" pitchFamily="34" charset="0"/>
                        </a:rPr>
                        <a:t>3</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1" i="0" u="none" strike="noStrike" cap="none" normalizeH="0" baseline="0" smtClean="0">
                          <a:ln>
                            <a:noFill/>
                          </a:ln>
                          <a:solidFill>
                            <a:schemeClr val="tx1"/>
                          </a:solidFill>
                          <a:effectLst/>
                          <a:latin typeface="Tahoma" pitchFamily="34" charset="0"/>
                        </a:rPr>
                        <a:t>30%</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0" i="0" u="none" strike="noStrike" cap="none" normalizeH="0" baseline="0" smtClean="0">
                          <a:ln>
                            <a:noFill/>
                          </a:ln>
                          <a:solidFill>
                            <a:schemeClr val="tx1"/>
                          </a:solidFill>
                          <a:effectLst/>
                          <a:latin typeface="Tahoma" pitchFamily="34" charset="0"/>
                        </a:rPr>
                        <a:t>1</a:t>
                      </a:r>
                    </a:p>
                  </a:txBody>
                  <a:tcPr horzOverflow="overflow">
                    <a:lnL w="12700"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r>
              <a:tr h="38100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fr-BE" sz="2200" b="1" i="0" u="none" strike="noStrike" cap="none" normalizeH="0" baseline="0" smtClean="0">
                          <a:ln>
                            <a:noFill/>
                          </a:ln>
                          <a:solidFill>
                            <a:schemeClr val="tx1"/>
                          </a:solidFill>
                          <a:effectLst/>
                          <a:latin typeface="Tahoma" pitchFamily="34" charset="0"/>
                        </a:rPr>
                        <a:t>Implementation</a:t>
                      </a:r>
                      <a:endParaRPr kumimoji="0" lang="en-GB" sz="22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0" i="0" u="none" strike="noStrike" cap="none" normalizeH="0" baseline="0" smtClean="0">
                          <a:ln>
                            <a:noFill/>
                          </a:ln>
                          <a:solidFill>
                            <a:schemeClr val="tx1"/>
                          </a:solidFill>
                          <a:effectLst/>
                          <a:latin typeface="Tahoma" pitchFamily="34" charset="0"/>
                        </a:rPr>
                        <a:t>5</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1" i="0" u="none" strike="noStrike" cap="none" normalizeH="0" baseline="0" smtClean="0">
                          <a:ln>
                            <a:noFill/>
                          </a:ln>
                          <a:solidFill>
                            <a:schemeClr val="tx1"/>
                          </a:solidFill>
                          <a:effectLst/>
                          <a:latin typeface="Tahoma" pitchFamily="34" charset="0"/>
                        </a:rPr>
                        <a:t>3</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1" i="0" u="none" strike="noStrike" cap="none" normalizeH="0" baseline="0" smtClean="0">
                          <a:ln>
                            <a:noFill/>
                          </a:ln>
                          <a:solidFill>
                            <a:schemeClr val="tx1"/>
                          </a:solidFill>
                          <a:effectLst/>
                          <a:latin typeface="Tahoma" pitchFamily="34" charset="0"/>
                        </a:rPr>
                        <a:t>20%</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0" i="0" u="none" strike="noStrike" cap="none" normalizeH="0" baseline="0" smtClean="0">
                          <a:ln>
                            <a:noFill/>
                          </a:ln>
                          <a:solidFill>
                            <a:schemeClr val="tx1"/>
                          </a:solidFill>
                          <a:effectLst/>
                          <a:latin typeface="Tahoma" pitchFamily="34" charset="0"/>
                        </a:rPr>
                        <a:t>4</a:t>
                      </a:r>
                    </a:p>
                  </a:txBody>
                  <a:tcPr horzOverflow="overflow">
                    <a:lnL w="12700"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12700" cap="flat" cmpd="sng" algn="ctr">
                      <a:solidFill>
                        <a:srgbClr val="990033"/>
                      </a:solidFill>
                      <a:prstDash val="solid"/>
                      <a:round/>
                      <a:headEnd type="none" w="med" len="med"/>
                      <a:tailEnd type="none" w="med" len="med"/>
                    </a:lnB>
                    <a:lnTlToBr>
                      <a:noFill/>
                    </a:lnTlToBr>
                    <a:lnBlToTr>
                      <a:noFill/>
                    </a:lnBlToTr>
                    <a:noFill/>
                  </a:tcPr>
                </a:tc>
              </a:tr>
              <a:tr h="379413">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fr-BE" sz="2200" b="1" i="0" u="none" strike="noStrike" cap="none" normalizeH="0" baseline="0" smtClean="0">
                          <a:ln>
                            <a:noFill/>
                          </a:ln>
                          <a:solidFill>
                            <a:schemeClr val="tx1"/>
                          </a:solidFill>
                          <a:effectLst/>
                          <a:latin typeface="Tahoma" pitchFamily="34" charset="0"/>
                        </a:rPr>
                        <a:t>Impact</a:t>
                      </a:r>
                      <a:endParaRPr kumimoji="0" lang="en-GB" sz="2200" b="1" i="0" u="none" strike="noStrike" cap="none" normalizeH="0" baseline="0" smtClean="0">
                        <a:ln>
                          <a:noFill/>
                        </a:ln>
                        <a:solidFill>
                          <a:schemeClr val="tx1"/>
                        </a:solidFill>
                        <a:effectLst/>
                        <a:latin typeface="Tahoma" pitchFamily="34" charset="0"/>
                      </a:endParaRPr>
                    </a:p>
                  </a:txBody>
                  <a:tcPr horzOverflow="overflow">
                    <a:lnL w="28575"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0" i="0" u="none" strike="noStrike" cap="none" normalizeH="0" baseline="0" smtClean="0">
                          <a:ln>
                            <a:noFill/>
                          </a:ln>
                          <a:solidFill>
                            <a:schemeClr val="tx1"/>
                          </a:solidFill>
                          <a:effectLst/>
                          <a:latin typeface="Tahoma" pitchFamily="34" charset="0"/>
                        </a:rPr>
                        <a:t>5</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1" i="0" u="none" strike="noStrike" cap="none" normalizeH="0" baseline="0" smtClean="0">
                          <a:ln>
                            <a:noFill/>
                          </a:ln>
                          <a:solidFill>
                            <a:schemeClr val="tx1"/>
                          </a:solidFill>
                          <a:effectLst/>
                          <a:latin typeface="Tahoma" pitchFamily="34" charset="0"/>
                        </a:rPr>
                        <a:t>3</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1" i="0" u="none" strike="noStrike" cap="none" normalizeH="0" baseline="0" smtClean="0">
                          <a:ln>
                            <a:noFill/>
                          </a:ln>
                          <a:solidFill>
                            <a:schemeClr val="tx1"/>
                          </a:solidFill>
                          <a:effectLst/>
                          <a:latin typeface="Tahoma" pitchFamily="34" charset="0"/>
                        </a:rPr>
                        <a:t>25%</a:t>
                      </a:r>
                    </a:p>
                  </a:txBody>
                  <a:tcPr horzOverflow="overflow">
                    <a:lnL w="12700" cap="flat" cmpd="sng" algn="ctr">
                      <a:solidFill>
                        <a:srgbClr val="990033"/>
                      </a:solidFill>
                      <a:prstDash val="solid"/>
                      <a:round/>
                      <a:headEnd type="none" w="med" len="med"/>
                      <a:tailEnd type="none" w="med" len="med"/>
                    </a:lnL>
                    <a:lnR w="12700"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r>
                        <a:rPr kumimoji="0" lang="en-GB" sz="2200" b="0" i="0" u="none" strike="noStrike" cap="none" normalizeH="0" baseline="0" smtClean="0">
                          <a:ln>
                            <a:noFill/>
                          </a:ln>
                          <a:solidFill>
                            <a:schemeClr val="tx1"/>
                          </a:solidFill>
                          <a:effectLst/>
                          <a:latin typeface="Tahoma" pitchFamily="34" charset="0"/>
                        </a:rPr>
                        <a:t>3</a:t>
                      </a:r>
                    </a:p>
                  </a:txBody>
                  <a:tcPr horzOverflow="overflow">
                    <a:lnL w="12700" cap="flat" cmpd="sng" algn="ctr">
                      <a:solidFill>
                        <a:srgbClr val="990033"/>
                      </a:solidFill>
                      <a:prstDash val="solid"/>
                      <a:round/>
                      <a:headEnd type="none" w="med" len="med"/>
                      <a:tailEnd type="none" w="med" len="med"/>
                    </a:lnL>
                    <a:lnR w="28575" cap="flat" cmpd="sng" algn="ctr">
                      <a:solidFill>
                        <a:srgbClr val="990033"/>
                      </a:solidFill>
                      <a:prstDash val="solid"/>
                      <a:round/>
                      <a:headEnd type="none" w="med" len="med"/>
                      <a:tailEnd type="none" w="med" len="med"/>
                    </a:lnR>
                    <a:lnT w="12700" cap="flat" cmpd="sng" algn="ctr">
                      <a:solidFill>
                        <a:srgbClr val="990033"/>
                      </a:solidFill>
                      <a:prstDash val="solid"/>
                      <a:round/>
                      <a:headEnd type="none" w="med" len="med"/>
                      <a:tailEnd type="none" w="med" len="med"/>
                    </a:lnT>
                    <a:lnB w="28575" cap="flat" cmpd="sng" algn="ctr">
                      <a:solidFill>
                        <a:srgbClr val="990033"/>
                      </a:solidFill>
                      <a:prstDash val="solid"/>
                      <a:round/>
                      <a:headEnd type="none" w="med" len="med"/>
                      <a:tailEnd type="none" w="med" len="med"/>
                    </a:lnB>
                    <a:lnTlToBr>
                      <a:noFill/>
                    </a:lnTlToBr>
                    <a:lnBlToTr>
                      <a:noFill/>
                    </a:lnBlToTr>
                    <a:noFill/>
                  </a:tcPr>
                </a:tc>
              </a:tr>
            </a:tbl>
          </a:graphicData>
        </a:graphic>
      </p:graphicFrame>
      <p:sp>
        <p:nvSpPr>
          <p:cNvPr id="99369" name="Text Box 41"/>
          <p:cNvSpPr txBox="1">
            <a:spLocks noChangeArrowheads="1"/>
          </p:cNvSpPr>
          <p:nvPr/>
        </p:nvSpPr>
        <p:spPr bwMode="auto">
          <a:xfrm>
            <a:off x="277813" y="3768725"/>
            <a:ext cx="7437437" cy="457200"/>
          </a:xfrm>
          <a:prstGeom prst="rect">
            <a:avLst/>
          </a:prstGeom>
          <a:noFill/>
          <a:ln w="9525">
            <a:noFill/>
            <a:miter lim="800000"/>
            <a:headEnd/>
            <a:tailEnd/>
          </a:ln>
          <a:effectLst/>
        </p:spPr>
        <p:txBody>
          <a:bodyPr>
            <a:spAutoFit/>
          </a:bodyPr>
          <a:lstStyle/>
          <a:p>
            <a:pPr>
              <a:spcBef>
                <a:spcPct val="50000"/>
              </a:spcBef>
            </a:pPr>
            <a:r>
              <a:rPr lang="en-GB" sz="2400" i="0">
                <a:solidFill>
                  <a:schemeClr val="tx1"/>
                </a:solidFill>
              </a:rPr>
              <a:t>Total score expressed out of 100 (threshold 70%) </a:t>
            </a:r>
          </a:p>
        </p:txBody>
      </p:sp>
      <p:sp>
        <p:nvSpPr>
          <p:cNvPr id="99371" name="Text Box 43"/>
          <p:cNvSpPr txBox="1">
            <a:spLocks noChangeArrowheads="1"/>
          </p:cNvSpPr>
          <p:nvPr/>
        </p:nvSpPr>
        <p:spPr bwMode="auto">
          <a:xfrm>
            <a:off x="238125" y="4762500"/>
            <a:ext cx="3703638" cy="581025"/>
          </a:xfrm>
          <a:prstGeom prst="rect">
            <a:avLst/>
          </a:prstGeom>
          <a:noFill/>
          <a:ln w="9525">
            <a:noFill/>
            <a:miter lim="800000"/>
            <a:headEnd/>
            <a:tailEnd/>
          </a:ln>
          <a:effectLst/>
        </p:spPr>
        <p:txBody>
          <a:bodyPr>
            <a:spAutoFit/>
          </a:bodyPr>
          <a:lstStyle/>
          <a:p>
            <a:pPr>
              <a:spcBef>
                <a:spcPct val="50000"/>
              </a:spcBef>
            </a:pPr>
            <a:r>
              <a:rPr lang="en-GB">
                <a:solidFill>
                  <a:schemeClr val="tx1"/>
                </a:solidFill>
              </a:rPr>
              <a:t>Full description of criteria </a:t>
            </a:r>
            <a:br>
              <a:rPr lang="en-GB">
                <a:solidFill>
                  <a:schemeClr val="tx1"/>
                </a:solidFill>
              </a:rPr>
            </a:br>
            <a:r>
              <a:rPr lang="en-GB">
                <a:solidFill>
                  <a:schemeClr val="tx1"/>
                </a:solidFill>
              </a:rPr>
              <a:t>in Work Programme (p. 64) </a:t>
            </a:r>
          </a:p>
        </p:txBody>
      </p:sp>
      <p:pic>
        <p:nvPicPr>
          <p:cNvPr id="99373" name="Picture 45"/>
          <p:cNvPicPr>
            <a:picLocks noChangeAspect="1" noChangeArrowheads="1"/>
          </p:cNvPicPr>
          <p:nvPr/>
        </p:nvPicPr>
        <p:blipFill>
          <a:blip r:embed="rId3"/>
          <a:srcRect/>
          <a:stretch>
            <a:fillRect/>
          </a:stretch>
        </p:blipFill>
        <p:spPr bwMode="auto">
          <a:xfrm>
            <a:off x="4035425" y="4672013"/>
            <a:ext cx="3275013" cy="17907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body" idx="4294967295"/>
          </p:nvPr>
        </p:nvSpPr>
        <p:spPr>
          <a:xfrm>
            <a:off x="3530600" y="2259013"/>
            <a:ext cx="5254625" cy="1792287"/>
          </a:xfrm>
        </p:spPr>
        <p:txBody>
          <a:bodyPr/>
          <a:lstStyle/>
          <a:p>
            <a:pPr>
              <a:buFont typeface="Wingdings" pitchFamily="2" charset="2"/>
              <a:buNone/>
            </a:pPr>
            <a:r>
              <a:rPr lang="en-GB" sz="6000" smtClean="0"/>
              <a:t>How to apply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TextBox 32"/>
          <p:cNvSpPr txBox="1">
            <a:spLocks noChangeArrowheads="1"/>
          </p:cNvSpPr>
          <p:nvPr/>
        </p:nvSpPr>
        <p:spPr bwMode="auto">
          <a:xfrm>
            <a:off x="473075" y="1241425"/>
            <a:ext cx="8216900" cy="1127125"/>
          </a:xfrm>
          <a:prstGeom prst="rect">
            <a:avLst/>
          </a:prstGeom>
          <a:noFill/>
          <a:ln w="9525">
            <a:noFill/>
            <a:miter lim="800000"/>
            <a:headEnd/>
            <a:tailEnd/>
          </a:ln>
        </p:spPr>
        <p:txBody>
          <a:bodyPr>
            <a:spAutoFit/>
          </a:bodyPr>
          <a:lstStyle/>
          <a:p>
            <a:pPr algn="ctr" eaLnBrk="0" hangingPunct="0"/>
            <a:r>
              <a:rPr lang="en-GB" sz="2400" b="0" i="0">
                <a:solidFill>
                  <a:schemeClr val="tx1"/>
                </a:solidFill>
                <a:latin typeface="Tahoma" pitchFamily="34" charset="0"/>
                <a:ea typeface="ＭＳ Ｐゴシック"/>
                <a:cs typeface="ＭＳ Ｐゴシック"/>
              </a:rPr>
              <a:t>Call published on the</a:t>
            </a:r>
            <a:r>
              <a:rPr lang="en-GB" sz="2400" i="0">
                <a:solidFill>
                  <a:schemeClr val="tx1"/>
                </a:solidFill>
                <a:latin typeface="Tahoma" pitchFamily="34" charset="0"/>
                <a:ea typeface="ＭＳ Ｐゴシック"/>
                <a:cs typeface="ＭＳ Ｐゴシック"/>
              </a:rPr>
              <a:t> </a:t>
            </a:r>
            <a:r>
              <a:rPr lang="en-GB" sz="2400" i="0">
                <a:solidFill>
                  <a:srgbClr val="990033"/>
                </a:solidFill>
                <a:latin typeface="Tahoma" pitchFamily="34" charset="0"/>
                <a:ea typeface="ＭＳ Ｐゴシック"/>
                <a:cs typeface="ＭＳ Ｐゴシック"/>
              </a:rPr>
              <a:t>Research Participant Portal</a:t>
            </a:r>
          </a:p>
          <a:p>
            <a:pPr algn="ctr" eaLnBrk="0" hangingPunct="0"/>
            <a:r>
              <a:rPr lang="en-GB" sz="2200" i="0">
                <a:solidFill>
                  <a:srgbClr val="990033"/>
                </a:solidFill>
                <a:latin typeface="Tahoma" pitchFamily="34" charset="0"/>
                <a:ea typeface="ＭＳ Ｐゴシック"/>
                <a:cs typeface="ＭＳ Ｐゴシック"/>
                <a:hlinkClick r:id="rId3"/>
              </a:rPr>
              <a:t>http://ec.europa.eu/research/participants/portal/</a:t>
            </a:r>
            <a:endParaRPr lang="en-GB" sz="2200" i="0">
              <a:solidFill>
                <a:schemeClr val="tx1"/>
              </a:solidFill>
              <a:latin typeface="Tahoma" pitchFamily="34" charset="0"/>
              <a:ea typeface="ＭＳ Ｐゴシック"/>
              <a:cs typeface="ＭＳ Ｐゴシック"/>
            </a:endParaRPr>
          </a:p>
          <a:p>
            <a:pPr eaLnBrk="0" hangingPunct="0"/>
            <a:endParaRPr lang="en-US" sz="2200" b="0" i="0">
              <a:solidFill>
                <a:schemeClr val="tx1"/>
              </a:solidFill>
              <a:latin typeface="Tahoma" pitchFamily="34" charset="0"/>
              <a:ea typeface="ＭＳ Ｐゴシック"/>
              <a:cs typeface="ＭＳ Ｐゴシック"/>
            </a:endParaRPr>
          </a:p>
        </p:txBody>
      </p:sp>
      <p:sp>
        <p:nvSpPr>
          <p:cNvPr id="58370" name="Rectangle 10"/>
          <p:cNvSpPr>
            <a:spLocks noChangeArrowheads="1"/>
          </p:cNvSpPr>
          <p:nvPr/>
        </p:nvSpPr>
        <p:spPr bwMode="auto">
          <a:xfrm>
            <a:off x="3357563" y="-15875"/>
            <a:ext cx="5786437"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How to apply?</a:t>
            </a:r>
          </a:p>
        </p:txBody>
      </p:sp>
      <p:sp>
        <p:nvSpPr>
          <p:cNvPr id="58371" name="Text Box 8"/>
          <p:cNvSpPr txBox="1">
            <a:spLocks noChangeArrowheads="1"/>
          </p:cNvSpPr>
          <p:nvPr/>
        </p:nvSpPr>
        <p:spPr bwMode="auto">
          <a:xfrm>
            <a:off x="5360988" y="3136900"/>
            <a:ext cx="3683000" cy="3140075"/>
          </a:xfrm>
          <a:prstGeom prst="rect">
            <a:avLst/>
          </a:prstGeom>
          <a:noFill/>
          <a:ln w="9525">
            <a:noFill/>
            <a:miter lim="800000"/>
            <a:headEnd/>
            <a:tailEnd/>
          </a:ln>
        </p:spPr>
        <p:txBody>
          <a:bodyPr>
            <a:spAutoFit/>
          </a:bodyPr>
          <a:lstStyle/>
          <a:p>
            <a:pPr>
              <a:spcBef>
                <a:spcPct val="50000"/>
              </a:spcBef>
            </a:pPr>
            <a:r>
              <a:rPr lang="en-GB" sz="2000" b="0" i="0">
                <a:solidFill>
                  <a:srgbClr val="993366"/>
                </a:solidFill>
                <a:latin typeface="Tahoma" pitchFamily="34" charset="0"/>
              </a:rPr>
              <a:t>• </a:t>
            </a:r>
            <a:r>
              <a:rPr lang="en-GB" sz="2000" b="0" i="0">
                <a:solidFill>
                  <a:schemeClr val="tx1"/>
                </a:solidFill>
                <a:latin typeface="Tahoma" pitchFamily="34" charset="0"/>
              </a:rPr>
              <a:t>Publication of FP7 calls officially switched from CORDIS to the Research Participant Portal. </a:t>
            </a:r>
          </a:p>
          <a:p>
            <a:pPr>
              <a:spcBef>
                <a:spcPct val="50000"/>
              </a:spcBef>
            </a:pPr>
            <a:endParaRPr lang="en-GB" sz="2000" b="0" i="0">
              <a:solidFill>
                <a:schemeClr val="tx1"/>
              </a:solidFill>
              <a:latin typeface="Tahoma" pitchFamily="34" charset="0"/>
            </a:endParaRPr>
          </a:p>
          <a:p>
            <a:pPr>
              <a:spcBef>
                <a:spcPct val="50000"/>
              </a:spcBef>
              <a:buFontTx/>
              <a:buChar char="•"/>
            </a:pPr>
            <a:r>
              <a:rPr lang="en-GB" sz="2000" b="0" i="0">
                <a:solidFill>
                  <a:srgbClr val="993366"/>
                </a:solidFill>
                <a:latin typeface="Tahoma" pitchFamily="34" charset="0"/>
              </a:rPr>
              <a:t> </a:t>
            </a:r>
            <a:r>
              <a:rPr lang="en-GB" sz="2000" b="0" i="0">
                <a:solidFill>
                  <a:schemeClr val="tx1"/>
                </a:solidFill>
                <a:latin typeface="Tahoma" pitchFamily="34" charset="0"/>
              </a:rPr>
              <a:t>FP7 calls no longer published on CORDIS. CORDIS users redirected to the relevant Participant Portal pages.</a:t>
            </a:r>
          </a:p>
        </p:txBody>
      </p:sp>
      <p:pic>
        <p:nvPicPr>
          <p:cNvPr id="58372" name="Picture 7" descr="Participant Portal - People Calls 2012 m"/>
          <p:cNvPicPr>
            <a:picLocks noChangeAspect="1" noChangeArrowheads="1"/>
          </p:cNvPicPr>
          <p:nvPr/>
        </p:nvPicPr>
        <p:blipFill>
          <a:blip r:embed="rId4"/>
          <a:srcRect/>
          <a:stretch>
            <a:fillRect/>
          </a:stretch>
        </p:blipFill>
        <p:spPr bwMode="auto">
          <a:xfrm>
            <a:off x="328613" y="2562225"/>
            <a:ext cx="4708525" cy="3687763"/>
          </a:xfrm>
          <a:prstGeom prst="rect">
            <a:avLst/>
          </a:prstGeom>
          <a:noFill/>
          <a:ln w="28575">
            <a:solidFill>
              <a:srgbClr val="990033"/>
            </a:solid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7" name="TextBox 32"/>
          <p:cNvSpPr txBox="1">
            <a:spLocks noChangeArrowheads="1"/>
          </p:cNvSpPr>
          <p:nvPr/>
        </p:nvSpPr>
        <p:spPr bwMode="auto">
          <a:xfrm>
            <a:off x="1895475" y="1241425"/>
            <a:ext cx="6748463" cy="4446588"/>
          </a:xfrm>
          <a:prstGeom prst="rect">
            <a:avLst/>
          </a:prstGeom>
          <a:noFill/>
          <a:ln w="9525">
            <a:noFill/>
            <a:miter lim="800000"/>
            <a:headEnd/>
            <a:tailEnd/>
          </a:ln>
        </p:spPr>
        <p:txBody>
          <a:bodyPr>
            <a:spAutoFit/>
          </a:bodyPr>
          <a:lstStyle/>
          <a:p>
            <a:pPr eaLnBrk="0" hangingPunct="0">
              <a:tabLst>
                <a:tab pos="1162050" algn="l"/>
              </a:tabLst>
            </a:pPr>
            <a:r>
              <a:rPr lang="en-US" sz="2200" i="0">
                <a:solidFill>
                  <a:srgbClr val="990033"/>
                </a:solidFill>
                <a:latin typeface="Tahoma" pitchFamily="34" charset="0"/>
                <a:ea typeface="ＭＳ Ｐゴシック"/>
                <a:cs typeface="ＭＳ Ｐゴシック"/>
              </a:rPr>
              <a:t>Essential reading	</a:t>
            </a:r>
            <a:r>
              <a:rPr lang="en-US" sz="2200" i="0">
                <a:solidFill>
                  <a:schemeClr val="tx1"/>
                </a:solidFill>
                <a:latin typeface="Tahoma" pitchFamily="34" charset="0"/>
                <a:ea typeface="ＭＳ Ｐゴシック"/>
                <a:cs typeface="ＭＳ Ｐゴシック"/>
              </a:rPr>
              <a:t>	</a:t>
            </a:r>
            <a:endParaRPr lang="en-US" sz="2200" b="0" i="0">
              <a:solidFill>
                <a:schemeClr val="tx1"/>
              </a:solidFill>
              <a:latin typeface="Tahoma" pitchFamily="34" charset="0"/>
              <a:ea typeface="ＭＳ Ｐゴシック"/>
              <a:cs typeface="ＭＳ Ｐゴシック"/>
            </a:endParaRPr>
          </a:p>
          <a:p>
            <a:pPr eaLnBrk="0" hangingPunct="0">
              <a:buClr>
                <a:srgbClr val="990033"/>
              </a:buClr>
              <a:buFontTx/>
              <a:buChar char="•"/>
              <a:tabLst>
                <a:tab pos="1162050" algn="l"/>
              </a:tabLst>
            </a:pPr>
            <a:r>
              <a:rPr lang="en-US" sz="2200" b="0" i="0">
                <a:solidFill>
                  <a:schemeClr val="tx1"/>
                </a:solidFill>
                <a:latin typeface="Tahoma" pitchFamily="34" charset="0"/>
                <a:ea typeface="ＭＳ Ｐゴシック"/>
                <a:cs typeface="ＭＳ Ｐゴシック"/>
              </a:rPr>
              <a:t> PEOPLE Work Programme 2012</a:t>
            </a:r>
          </a:p>
          <a:p>
            <a:pPr eaLnBrk="0" hangingPunct="0">
              <a:buFontTx/>
              <a:buChar char="•"/>
              <a:tabLst>
                <a:tab pos="1162050" algn="l"/>
              </a:tabLst>
            </a:pPr>
            <a:r>
              <a:rPr lang="en-US" sz="2200" b="0" i="0">
                <a:solidFill>
                  <a:srgbClr val="993366"/>
                </a:solidFill>
                <a:latin typeface="Tahoma" pitchFamily="34" charset="0"/>
              </a:rPr>
              <a:t> </a:t>
            </a:r>
            <a:r>
              <a:rPr lang="en-US" sz="2200" b="0" i="0">
                <a:solidFill>
                  <a:schemeClr val="tx1"/>
                </a:solidFill>
                <a:latin typeface="Tahoma" pitchFamily="34" charset="0"/>
              </a:rPr>
              <a:t>Guide for applicants</a:t>
            </a:r>
          </a:p>
          <a:p>
            <a:pPr marL="722313" lvl="1" indent="-271463" eaLnBrk="0" hangingPunct="0">
              <a:buClr>
                <a:srgbClr val="990033"/>
              </a:buClr>
              <a:buFont typeface="Tahoma" pitchFamily="34" charset="0"/>
              <a:buChar char="–"/>
              <a:tabLst>
                <a:tab pos="1162050" algn="l"/>
              </a:tabLst>
            </a:pPr>
            <a:r>
              <a:rPr lang="en-US" sz="2200" b="0" i="0">
                <a:solidFill>
                  <a:schemeClr val="tx1"/>
                </a:solidFill>
                <a:latin typeface="Tahoma" pitchFamily="34" charset="0"/>
                <a:ea typeface="ＭＳ Ｐゴシック"/>
                <a:cs typeface="ＭＳ Ｐゴシック"/>
              </a:rPr>
              <a:t>Common part</a:t>
            </a:r>
          </a:p>
          <a:p>
            <a:pPr marL="722313" lvl="1" indent="-271463" eaLnBrk="0" hangingPunct="0">
              <a:buClr>
                <a:srgbClr val="990033"/>
              </a:buClr>
              <a:buFont typeface="Tahoma" pitchFamily="34" charset="0"/>
              <a:buChar char="–"/>
              <a:tabLst>
                <a:tab pos="1162050" algn="l"/>
              </a:tabLst>
            </a:pPr>
            <a:r>
              <a:rPr lang="en-US" sz="2200" b="0" i="0">
                <a:solidFill>
                  <a:schemeClr val="tx1"/>
                </a:solidFill>
                <a:latin typeface="Tahoma" pitchFamily="34" charset="0"/>
                <a:ea typeface="ＭＳ Ｐゴシック"/>
                <a:cs typeface="ＭＳ Ｐゴシック"/>
              </a:rPr>
              <a:t>Ethics part</a:t>
            </a:r>
          </a:p>
          <a:p>
            <a:pPr marL="722313" lvl="1" indent="-271463" eaLnBrk="0" hangingPunct="0">
              <a:buClr>
                <a:srgbClr val="990033"/>
              </a:buClr>
              <a:buFont typeface="Tahoma" pitchFamily="34" charset="0"/>
              <a:buChar char="–"/>
              <a:tabLst>
                <a:tab pos="1162050" algn="l"/>
              </a:tabLst>
            </a:pPr>
            <a:r>
              <a:rPr lang="en-US" sz="2200" b="0" i="0">
                <a:solidFill>
                  <a:schemeClr val="tx1"/>
                </a:solidFill>
                <a:latin typeface="Tahoma" pitchFamily="34" charset="0"/>
                <a:ea typeface="ＭＳ Ｐゴシック"/>
                <a:cs typeface="ＭＳ Ｐゴシック"/>
              </a:rPr>
              <a:t>Specific part</a:t>
            </a:r>
          </a:p>
          <a:p>
            <a:pPr marL="722313" lvl="1" indent="-271463" eaLnBrk="0" hangingPunct="0">
              <a:buFontTx/>
              <a:buChar char="•"/>
              <a:tabLst>
                <a:tab pos="1162050" algn="l"/>
              </a:tabLst>
            </a:pPr>
            <a:endParaRPr lang="en-US" sz="2200" b="0" i="0">
              <a:solidFill>
                <a:schemeClr val="tx1"/>
              </a:solidFill>
              <a:latin typeface="Tahoma" pitchFamily="34" charset="0"/>
              <a:ea typeface="ＭＳ Ｐゴシック"/>
              <a:cs typeface="ＭＳ Ｐゴシック"/>
            </a:endParaRPr>
          </a:p>
          <a:p>
            <a:pPr marL="722313" lvl="1" indent="-271463" eaLnBrk="0" hangingPunct="0">
              <a:buFontTx/>
              <a:buChar char="•"/>
              <a:tabLst>
                <a:tab pos="1162050" algn="l"/>
              </a:tabLst>
            </a:pPr>
            <a:endParaRPr lang="en-US" sz="2200" b="0" i="0">
              <a:solidFill>
                <a:schemeClr val="tx1"/>
              </a:solidFill>
              <a:latin typeface="Tahoma" pitchFamily="34" charset="0"/>
              <a:ea typeface="ＭＳ Ｐゴシック"/>
              <a:cs typeface="ＭＳ Ｐゴシック"/>
            </a:endParaRPr>
          </a:p>
          <a:p>
            <a:pPr marL="722313" lvl="1" indent="-271463" eaLnBrk="0" hangingPunct="0">
              <a:buFontTx/>
              <a:buChar char="•"/>
              <a:tabLst>
                <a:tab pos="1162050" algn="l"/>
              </a:tabLst>
            </a:pPr>
            <a:endParaRPr lang="en-US" sz="2200" b="0" i="0">
              <a:solidFill>
                <a:schemeClr val="tx1"/>
              </a:solidFill>
              <a:latin typeface="Tahoma" pitchFamily="34" charset="0"/>
              <a:ea typeface="ＭＳ Ｐゴシック"/>
              <a:cs typeface="ＭＳ Ｐゴシック"/>
            </a:endParaRPr>
          </a:p>
          <a:p>
            <a:pPr eaLnBrk="0" hangingPunct="0">
              <a:tabLst>
                <a:tab pos="1162050" algn="l"/>
              </a:tabLst>
            </a:pPr>
            <a:r>
              <a:rPr lang="en-US" sz="2200" i="0">
                <a:solidFill>
                  <a:srgbClr val="990033"/>
                </a:solidFill>
                <a:latin typeface="Tahoma" pitchFamily="34" charset="0"/>
                <a:ea typeface="ＭＳ Ｐゴシック"/>
                <a:cs typeface="ＭＳ Ｐゴシック"/>
              </a:rPr>
              <a:t>EPSS (Electronic Proposal Submission Service)</a:t>
            </a:r>
          </a:p>
          <a:p>
            <a:pPr eaLnBrk="0" hangingPunct="0">
              <a:buClr>
                <a:srgbClr val="990033"/>
              </a:buClr>
              <a:buFontTx/>
              <a:buChar char="•"/>
              <a:tabLst>
                <a:tab pos="1162050" algn="l"/>
              </a:tabLst>
            </a:pPr>
            <a:r>
              <a:rPr lang="en-US" sz="2200" b="0" i="0">
                <a:solidFill>
                  <a:schemeClr val="tx1"/>
                </a:solidFill>
                <a:latin typeface="Tahoma" pitchFamily="34" charset="0"/>
                <a:ea typeface="ＭＳ Ｐゴシック"/>
                <a:cs typeface="ＭＳ Ｐゴシック"/>
              </a:rPr>
              <a:t> Direct link from the Call Page </a:t>
            </a:r>
          </a:p>
          <a:p>
            <a:pPr eaLnBrk="0" hangingPunct="0">
              <a:buFontTx/>
              <a:buChar char="•"/>
              <a:tabLst>
                <a:tab pos="1162050" algn="l"/>
              </a:tabLst>
            </a:pPr>
            <a:r>
              <a:rPr lang="en-US" sz="2200" b="0" i="0">
                <a:solidFill>
                  <a:srgbClr val="993366"/>
                </a:solidFill>
                <a:latin typeface="Tahoma" pitchFamily="34" charset="0"/>
                <a:ea typeface="ＭＳ Ｐゴシック"/>
                <a:cs typeface="ＭＳ Ｐゴシック"/>
              </a:rPr>
              <a:t> </a:t>
            </a:r>
            <a:r>
              <a:rPr lang="en-US" sz="2200" b="0" i="0">
                <a:solidFill>
                  <a:schemeClr val="tx1"/>
                </a:solidFill>
                <a:latin typeface="Tahoma" pitchFamily="34" charset="0"/>
                <a:ea typeface="ＭＳ Ｐゴシック"/>
                <a:cs typeface="ＭＳ Ｐゴシック"/>
              </a:rPr>
              <a:t>Part A	Administrative forms</a:t>
            </a:r>
          </a:p>
          <a:p>
            <a:pPr eaLnBrk="0" hangingPunct="0">
              <a:buFontTx/>
              <a:buChar char="•"/>
              <a:tabLst>
                <a:tab pos="1162050" algn="l"/>
              </a:tabLst>
            </a:pPr>
            <a:r>
              <a:rPr lang="en-US" sz="2200" b="0" i="0">
                <a:solidFill>
                  <a:srgbClr val="993366"/>
                </a:solidFill>
                <a:latin typeface="Tahoma" pitchFamily="34" charset="0"/>
                <a:ea typeface="ＭＳ Ｐゴシック"/>
                <a:cs typeface="ＭＳ Ｐゴシック"/>
              </a:rPr>
              <a:t> </a:t>
            </a:r>
            <a:r>
              <a:rPr lang="en-US" sz="2200" b="0" i="0">
                <a:solidFill>
                  <a:schemeClr val="tx1"/>
                </a:solidFill>
                <a:latin typeface="Tahoma" pitchFamily="34" charset="0"/>
                <a:ea typeface="ＭＳ Ｐゴシック"/>
                <a:cs typeface="ＭＳ Ｐゴシック"/>
              </a:rPr>
              <a:t>Part B	Description of the action (submit as PDF)</a:t>
            </a:r>
          </a:p>
        </p:txBody>
      </p:sp>
      <p:sp>
        <p:nvSpPr>
          <p:cNvPr id="60418" name="Rectangle 10"/>
          <p:cNvSpPr>
            <a:spLocks noChangeArrowheads="1"/>
          </p:cNvSpPr>
          <p:nvPr/>
        </p:nvSpPr>
        <p:spPr bwMode="auto">
          <a:xfrm>
            <a:off x="3357563" y="-15875"/>
            <a:ext cx="5786437"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How to apply?</a:t>
            </a:r>
          </a:p>
        </p:txBody>
      </p:sp>
      <p:pic>
        <p:nvPicPr>
          <p:cNvPr id="60419" name="Picture 5"/>
          <p:cNvPicPr>
            <a:picLocks noChangeAspect="1" noChangeArrowheads="1"/>
          </p:cNvPicPr>
          <p:nvPr/>
        </p:nvPicPr>
        <p:blipFill>
          <a:blip r:embed="rId3"/>
          <a:srcRect/>
          <a:stretch>
            <a:fillRect/>
          </a:stretch>
        </p:blipFill>
        <p:spPr bwMode="auto">
          <a:xfrm>
            <a:off x="357188" y="1400175"/>
            <a:ext cx="1366837" cy="1085850"/>
          </a:xfrm>
          <a:prstGeom prst="rect">
            <a:avLst/>
          </a:prstGeom>
          <a:noFill/>
          <a:ln w="9525">
            <a:noFill/>
            <a:miter lim="800000"/>
            <a:headEnd/>
            <a:tailEnd/>
          </a:ln>
        </p:spPr>
      </p:pic>
      <p:pic>
        <p:nvPicPr>
          <p:cNvPr id="60420" name="Picture 6"/>
          <p:cNvPicPr>
            <a:picLocks noChangeAspect="1" noChangeArrowheads="1"/>
          </p:cNvPicPr>
          <p:nvPr/>
        </p:nvPicPr>
        <p:blipFill>
          <a:blip r:embed="rId4"/>
          <a:srcRect/>
          <a:stretch>
            <a:fillRect/>
          </a:stretch>
        </p:blipFill>
        <p:spPr bwMode="auto">
          <a:xfrm>
            <a:off x="635000" y="3881438"/>
            <a:ext cx="584200" cy="677862"/>
          </a:xfrm>
          <a:prstGeom prst="rect">
            <a:avLst/>
          </a:prstGeom>
          <a:noFill/>
          <a:ln w="9525">
            <a:noFill/>
            <a:miter lim="800000"/>
            <a:headEnd/>
            <a:tailEnd/>
          </a:ln>
        </p:spPr>
      </p:pic>
      <p:pic>
        <p:nvPicPr>
          <p:cNvPr id="60421" name="Picture 8" descr="Part A - A1 s"/>
          <p:cNvPicPr>
            <a:picLocks noChangeAspect="1" noChangeArrowheads="1"/>
          </p:cNvPicPr>
          <p:nvPr/>
        </p:nvPicPr>
        <p:blipFill>
          <a:blip r:embed="rId5"/>
          <a:srcRect/>
          <a:stretch>
            <a:fillRect/>
          </a:stretch>
        </p:blipFill>
        <p:spPr bwMode="auto">
          <a:xfrm>
            <a:off x="261938" y="4752975"/>
            <a:ext cx="831850" cy="1174750"/>
          </a:xfrm>
          <a:prstGeom prst="rect">
            <a:avLst/>
          </a:prstGeom>
          <a:noFill/>
          <a:ln w="28575">
            <a:solidFill>
              <a:srgbClr val="993366"/>
            </a:solidFill>
            <a:miter lim="800000"/>
            <a:headEnd/>
            <a:tailEnd/>
          </a:ln>
        </p:spPr>
      </p:pic>
      <p:pic>
        <p:nvPicPr>
          <p:cNvPr id="60422" name="Picture 9" descr="Part B - cover page s"/>
          <p:cNvPicPr>
            <a:picLocks noChangeAspect="1" noChangeArrowheads="1"/>
          </p:cNvPicPr>
          <p:nvPr/>
        </p:nvPicPr>
        <p:blipFill>
          <a:blip r:embed="rId6"/>
          <a:srcRect/>
          <a:stretch>
            <a:fillRect/>
          </a:stretch>
        </p:blipFill>
        <p:spPr bwMode="auto">
          <a:xfrm>
            <a:off x="693738" y="4973638"/>
            <a:ext cx="831850" cy="1174750"/>
          </a:xfrm>
          <a:prstGeom prst="rect">
            <a:avLst/>
          </a:prstGeom>
          <a:noFill/>
          <a:ln w="28575">
            <a:solidFill>
              <a:srgbClr val="993366"/>
            </a:solid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09" name="Rectangle 6"/>
          <p:cNvSpPr>
            <a:spLocks noChangeArrowheads="1"/>
          </p:cNvSpPr>
          <p:nvPr/>
        </p:nvSpPr>
        <p:spPr bwMode="auto">
          <a:xfrm>
            <a:off x="1744663" y="1509713"/>
            <a:ext cx="6867525" cy="4233862"/>
          </a:xfrm>
          <a:prstGeom prst="rect">
            <a:avLst/>
          </a:prstGeom>
          <a:noFill/>
          <a:ln w="9525">
            <a:noFill/>
            <a:miter lim="800000"/>
            <a:headEnd/>
            <a:tailEnd/>
          </a:ln>
        </p:spPr>
        <p:txBody>
          <a:bodyPr>
            <a:spAutoFit/>
          </a:bodyPr>
          <a:lstStyle/>
          <a:p>
            <a:pPr marL="803275" lvl="1" indent="-266700" eaLnBrk="0" hangingPunct="0">
              <a:lnSpc>
                <a:spcPct val="115000"/>
              </a:lnSpc>
              <a:buClr>
                <a:srgbClr val="990033"/>
              </a:buClr>
            </a:pPr>
            <a:r>
              <a:rPr lang="en-GB" sz="2800" i="0">
                <a:solidFill>
                  <a:srgbClr val="990033"/>
                </a:solidFill>
                <a:latin typeface="Tahoma" pitchFamily="34" charset="0"/>
                <a:ea typeface="ＭＳ Ｐゴシック"/>
                <a:cs typeface="ＭＳ Ｐゴシック"/>
              </a:rPr>
              <a:t>Maximise your chances</a:t>
            </a:r>
            <a:endParaRPr lang="en-GB" sz="2800" b="0" i="0">
              <a:solidFill>
                <a:schemeClr val="tx1"/>
              </a:solidFill>
              <a:latin typeface="Tahoma" pitchFamily="34" charset="0"/>
              <a:ea typeface="ＭＳ Ｐゴシック"/>
              <a:cs typeface="ＭＳ Ｐゴシック"/>
            </a:endParaRPr>
          </a:p>
          <a:p>
            <a:pPr marL="803275" lvl="1" indent="-266700" eaLnBrk="0" hangingPunct="0">
              <a:spcBef>
                <a:spcPct val="50000"/>
              </a:spcBef>
              <a:buClr>
                <a:srgbClr val="990033"/>
              </a:buClr>
              <a:buFontTx/>
              <a:buChar char="•"/>
            </a:pPr>
            <a:r>
              <a:rPr lang="en-GB" sz="2400" b="0" i="0">
                <a:solidFill>
                  <a:schemeClr val="tx1"/>
                </a:solidFill>
                <a:latin typeface="Tahoma" pitchFamily="34" charset="0"/>
                <a:ea typeface="ＭＳ Ｐゴシック"/>
                <a:cs typeface="ＭＳ Ｐゴシック"/>
              </a:rPr>
              <a:t>Follow the guidance in the template</a:t>
            </a:r>
          </a:p>
          <a:p>
            <a:pPr marL="803275" lvl="1" indent="-266700" eaLnBrk="0" hangingPunct="0">
              <a:spcBef>
                <a:spcPct val="50000"/>
              </a:spcBef>
              <a:buClr>
                <a:srgbClr val="990033"/>
              </a:buClr>
              <a:buFontTx/>
              <a:buChar char="•"/>
            </a:pPr>
            <a:r>
              <a:rPr lang="en-GB" sz="2400" b="0" i="0">
                <a:solidFill>
                  <a:schemeClr val="tx1"/>
                </a:solidFill>
                <a:latin typeface="Tahoma" pitchFamily="34" charset="0"/>
                <a:ea typeface="ＭＳ Ｐゴシック"/>
                <a:cs typeface="ＭＳ Ｐゴシック"/>
              </a:rPr>
              <a:t>Clear and structured information </a:t>
            </a:r>
            <a:br>
              <a:rPr lang="en-GB" sz="2400" b="0" i="0">
                <a:solidFill>
                  <a:schemeClr val="tx1"/>
                </a:solidFill>
                <a:latin typeface="Tahoma" pitchFamily="34" charset="0"/>
                <a:ea typeface="ＭＳ Ｐゴシック"/>
                <a:cs typeface="ＭＳ Ｐゴシック"/>
              </a:rPr>
            </a:br>
            <a:r>
              <a:rPr lang="en-GB" sz="2400" b="0" i="0">
                <a:solidFill>
                  <a:schemeClr val="tx1"/>
                </a:solidFill>
                <a:latin typeface="Tahoma" pitchFamily="34" charset="0"/>
                <a:ea typeface="ＭＳ Ｐゴシック"/>
                <a:cs typeface="ＭＳ Ｐゴシック"/>
              </a:rPr>
              <a:t>– less is sometime more</a:t>
            </a:r>
          </a:p>
          <a:p>
            <a:pPr marL="803275" lvl="1" indent="-266700" eaLnBrk="0" hangingPunct="0">
              <a:spcBef>
                <a:spcPct val="50000"/>
              </a:spcBef>
              <a:buClr>
                <a:srgbClr val="990033"/>
              </a:buClr>
              <a:buFontTx/>
              <a:buChar char="•"/>
            </a:pPr>
            <a:r>
              <a:rPr lang="en-GB" sz="2400" b="0" i="0">
                <a:solidFill>
                  <a:schemeClr val="tx1"/>
                </a:solidFill>
                <a:latin typeface="Tahoma" pitchFamily="34" charset="0"/>
                <a:ea typeface="ＭＳ Ｐゴシック"/>
                <a:cs typeface="ＭＳ Ｐゴシック"/>
              </a:rPr>
              <a:t>Capacity of the hosts to be carefully demonstrated</a:t>
            </a:r>
          </a:p>
          <a:p>
            <a:pPr marL="803275" lvl="1" indent="-266700" eaLnBrk="0" hangingPunct="0">
              <a:spcBef>
                <a:spcPct val="50000"/>
              </a:spcBef>
              <a:buClr>
                <a:srgbClr val="990033"/>
              </a:buClr>
              <a:buFontTx/>
              <a:buChar char="•"/>
            </a:pPr>
            <a:r>
              <a:rPr lang="en-GB" sz="2400" b="0" i="0">
                <a:solidFill>
                  <a:schemeClr val="tx1"/>
                </a:solidFill>
                <a:latin typeface="Tahoma" pitchFamily="34" charset="0"/>
                <a:ea typeface="ＭＳ Ｐゴシック"/>
                <a:cs typeface="ＭＳ Ｐゴシック"/>
              </a:rPr>
              <a:t>Self-evaluation form available on the call page (e.g. arrange a check by an experienced colleague)</a:t>
            </a:r>
          </a:p>
        </p:txBody>
      </p:sp>
      <p:sp>
        <p:nvSpPr>
          <p:cNvPr id="68610" name="Rectangle 10"/>
          <p:cNvSpPr>
            <a:spLocks noChangeArrowheads="1"/>
          </p:cNvSpPr>
          <p:nvPr/>
        </p:nvSpPr>
        <p:spPr bwMode="auto">
          <a:xfrm>
            <a:off x="3357563" y="-15875"/>
            <a:ext cx="5786437"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Tips to applicants</a:t>
            </a:r>
          </a:p>
        </p:txBody>
      </p:sp>
      <p:pic>
        <p:nvPicPr>
          <p:cNvPr id="68611" name="Picture 5"/>
          <p:cNvPicPr>
            <a:picLocks noChangeAspect="1" noChangeArrowheads="1"/>
          </p:cNvPicPr>
          <p:nvPr/>
        </p:nvPicPr>
        <p:blipFill>
          <a:blip r:embed="rId3"/>
          <a:srcRect/>
          <a:stretch>
            <a:fillRect/>
          </a:stretch>
        </p:blipFill>
        <p:spPr bwMode="auto">
          <a:xfrm>
            <a:off x="277813" y="1905000"/>
            <a:ext cx="1516062" cy="1365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1" name="AutoShape 5"/>
          <p:cNvSpPr>
            <a:spLocks noChangeArrowheads="1"/>
          </p:cNvSpPr>
          <p:nvPr/>
        </p:nvSpPr>
        <p:spPr bwMode="auto">
          <a:xfrm>
            <a:off x="742950" y="2459038"/>
            <a:ext cx="7758113" cy="868362"/>
          </a:xfrm>
          <a:prstGeom prst="roundRect">
            <a:avLst>
              <a:gd name="adj" fmla="val 16667"/>
            </a:avLst>
          </a:prstGeom>
          <a:solidFill>
            <a:srgbClr val="DDDDDD"/>
          </a:solidFill>
          <a:ln w="31750" algn="ctr">
            <a:solidFill>
              <a:schemeClr val="tx1"/>
            </a:solidFill>
            <a:round/>
            <a:headEnd/>
            <a:tailEnd/>
          </a:ln>
          <a:effectLst>
            <a:outerShdw dist="107763" dir="8100000" algn="ctr" rotWithShape="0">
              <a:schemeClr val="bg2">
                <a:alpha val="50000"/>
              </a:schemeClr>
            </a:outerShdw>
          </a:effectLst>
        </p:spPr>
        <p:txBody>
          <a:bodyPr wrap="none" anchor="ctr"/>
          <a:lstStyle/>
          <a:p>
            <a:pPr algn="ctr">
              <a:defRPr/>
            </a:pPr>
            <a:r>
              <a:rPr lang="en-GB" sz="1800" i="0">
                <a:solidFill>
                  <a:srgbClr val="B2B2B2"/>
                </a:solidFill>
                <a:cs typeface="Arial" charset="0"/>
              </a:rPr>
              <a:t>Life-long training and career development</a:t>
            </a:r>
          </a:p>
          <a:p>
            <a:pPr algn="ctr">
              <a:defRPr/>
            </a:pPr>
            <a:r>
              <a:rPr lang="en-GB" sz="1400" b="0" i="0">
                <a:solidFill>
                  <a:srgbClr val="B2B2B2"/>
                </a:solidFill>
                <a:cs typeface="Arial" charset="0"/>
              </a:rPr>
              <a:t>Intra-European Fellowships (IEF) / Career Integration Grants (CIG)</a:t>
            </a:r>
          </a:p>
          <a:p>
            <a:pPr algn="ctr">
              <a:defRPr/>
            </a:pPr>
            <a:r>
              <a:rPr lang="en-GB" sz="1400" b="0" i="0">
                <a:solidFill>
                  <a:srgbClr val="B2B2B2"/>
                </a:solidFill>
                <a:cs typeface="Arial" charset="0"/>
              </a:rPr>
              <a:t>Co-funding of regional, national and international programmes (COFUND)</a:t>
            </a:r>
          </a:p>
        </p:txBody>
      </p:sp>
      <p:sp>
        <p:nvSpPr>
          <p:cNvPr id="111622" name="AutoShape 6"/>
          <p:cNvSpPr>
            <a:spLocks noChangeArrowheads="1"/>
          </p:cNvSpPr>
          <p:nvPr/>
        </p:nvSpPr>
        <p:spPr bwMode="auto">
          <a:xfrm>
            <a:off x="742950" y="3505200"/>
            <a:ext cx="7769225" cy="720725"/>
          </a:xfrm>
          <a:prstGeom prst="roundRect">
            <a:avLst>
              <a:gd name="adj" fmla="val 16667"/>
            </a:avLst>
          </a:prstGeom>
          <a:solidFill>
            <a:srgbClr val="FFFF99"/>
          </a:solidFill>
          <a:ln w="31750" algn="ctr">
            <a:solidFill>
              <a:schemeClr val="tx1"/>
            </a:solidFill>
            <a:round/>
            <a:headEnd/>
            <a:tailEnd/>
          </a:ln>
          <a:effectLst>
            <a:outerShdw dist="107763" dir="8100000" algn="ctr" rotWithShape="0">
              <a:schemeClr val="bg2">
                <a:alpha val="50000"/>
              </a:schemeClr>
            </a:outerShdw>
          </a:effectLst>
        </p:spPr>
        <p:txBody>
          <a:bodyPr wrap="none" anchor="ctr"/>
          <a:lstStyle/>
          <a:p>
            <a:pPr algn="ctr">
              <a:defRPr/>
            </a:pPr>
            <a:r>
              <a:rPr lang="en-GB" sz="2400" i="0">
                <a:solidFill>
                  <a:schemeClr val="tx1"/>
                </a:solidFill>
                <a:cs typeface="Arial" charset="0"/>
              </a:rPr>
              <a:t>Industry dimension</a:t>
            </a:r>
            <a:r>
              <a:rPr lang="en-GB" sz="2400" i="0">
                <a:solidFill>
                  <a:srgbClr val="B2B2B2"/>
                </a:solidFill>
                <a:cs typeface="Arial" charset="0"/>
              </a:rPr>
              <a:t> </a:t>
            </a:r>
          </a:p>
          <a:p>
            <a:pPr algn="ctr">
              <a:defRPr/>
            </a:pPr>
            <a:r>
              <a:rPr lang="en-GB" sz="1400" b="0" i="0">
                <a:solidFill>
                  <a:schemeClr val="tx1"/>
                </a:solidFill>
                <a:cs typeface="Arial" charset="0"/>
              </a:rPr>
              <a:t>Industry-Academia Partnerships and Pathways (IAPP)</a:t>
            </a:r>
          </a:p>
        </p:txBody>
      </p:sp>
      <p:sp>
        <p:nvSpPr>
          <p:cNvPr id="111623" name="AutoShape 7"/>
          <p:cNvSpPr>
            <a:spLocks noChangeArrowheads="1"/>
          </p:cNvSpPr>
          <p:nvPr/>
        </p:nvSpPr>
        <p:spPr bwMode="auto">
          <a:xfrm>
            <a:off x="742950" y="5456238"/>
            <a:ext cx="7781925" cy="630237"/>
          </a:xfrm>
          <a:prstGeom prst="roundRect">
            <a:avLst>
              <a:gd name="adj" fmla="val 16667"/>
            </a:avLst>
          </a:prstGeom>
          <a:solidFill>
            <a:srgbClr val="DDDDDD"/>
          </a:solidFill>
          <a:ln w="31750" algn="ctr">
            <a:solidFill>
              <a:schemeClr val="tx1"/>
            </a:solidFill>
            <a:round/>
            <a:headEnd/>
            <a:tailEnd/>
          </a:ln>
          <a:effectLst>
            <a:outerShdw dist="107763" dir="8100000" algn="ctr" rotWithShape="0">
              <a:schemeClr val="bg2">
                <a:alpha val="50000"/>
              </a:schemeClr>
            </a:outerShdw>
          </a:effectLst>
        </p:spPr>
        <p:txBody>
          <a:bodyPr wrap="none" anchor="ctr"/>
          <a:lstStyle/>
          <a:p>
            <a:pPr algn="ctr">
              <a:defRPr/>
            </a:pPr>
            <a:r>
              <a:rPr lang="en-GB" sz="1800" i="0">
                <a:solidFill>
                  <a:srgbClr val="B2B2B2"/>
                </a:solidFill>
                <a:cs typeface="Arial" charset="0"/>
              </a:rPr>
              <a:t>Policy support actions </a:t>
            </a:r>
          </a:p>
          <a:p>
            <a:pPr algn="ctr">
              <a:defRPr/>
            </a:pPr>
            <a:r>
              <a:rPr lang="en-GB" sz="1400" b="0" i="0">
                <a:solidFill>
                  <a:srgbClr val="B2B2B2"/>
                </a:solidFill>
                <a:cs typeface="Arial" charset="0"/>
              </a:rPr>
              <a:t>Researchers’ Night; EURAXESS</a:t>
            </a:r>
          </a:p>
        </p:txBody>
      </p:sp>
      <p:sp>
        <p:nvSpPr>
          <p:cNvPr id="111625" name="AutoShape 9"/>
          <p:cNvSpPr>
            <a:spLocks noChangeArrowheads="1"/>
          </p:cNvSpPr>
          <p:nvPr/>
        </p:nvSpPr>
        <p:spPr bwMode="auto">
          <a:xfrm>
            <a:off x="744538" y="4395788"/>
            <a:ext cx="7770812" cy="884237"/>
          </a:xfrm>
          <a:prstGeom prst="roundRect">
            <a:avLst>
              <a:gd name="adj" fmla="val 16667"/>
            </a:avLst>
          </a:prstGeom>
          <a:solidFill>
            <a:srgbClr val="DDDDDD"/>
          </a:solidFill>
          <a:ln w="31750" algn="ctr">
            <a:solidFill>
              <a:schemeClr val="tx1"/>
            </a:solidFill>
            <a:round/>
            <a:headEnd/>
            <a:tailEnd/>
          </a:ln>
          <a:effectLst>
            <a:outerShdw dist="107763" dir="8100000" algn="ctr" rotWithShape="0">
              <a:schemeClr val="bg2">
                <a:alpha val="50000"/>
              </a:schemeClr>
            </a:outerShdw>
          </a:effectLst>
        </p:spPr>
        <p:txBody>
          <a:bodyPr wrap="none" anchor="ctr"/>
          <a:lstStyle/>
          <a:p>
            <a:pPr algn="ctr">
              <a:defRPr/>
            </a:pPr>
            <a:r>
              <a:rPr lang="en-GB" sz="1800" i="0">
                <a:solidFill>
                  <a:srgbClr val="B2B2B2"/>
                </a:solidFill>
                <a:cs typeface="Arial" charset="0"/>
              </a:rPr>
              <a:t>International dimension </a:t>
            </a:r>
          </a:p>
          <a:p>
            <a:pPr algn="ctr">
              <a:defRPr/>
            </a:pPr>
            <a:r>
              <a:rPr lang="en-GB" sz="1400" b="0" i="0">
                <a:solidFill>
                  <a:srgbClr val="B2B2B2"/>
                </a:solidFill>
                <a:cs typeface="Arial" charset="0"/>
              </a:rPr>
              <a:t>Outgoing &amp; Incoming International Fellowships (IIF &amp; IOF); </a:t>
            </a:r>
          </a:p>
          <a:p>
            <a:pPr algn="ctr">
              <a:defRPr/>
            </a:pPr>
            <a:r>
              <a:rPr lang="en-GB" sz="1400" b="0" i="0">
                <a:solidFill>
                  <a:srgbClr val="B2B2B2"/>
                </a:solidFill>
                <a:cs typeface="Arial" charset="0"/>
              </a:rPr>
              <a:t>International Research Staff Exchange Scheme (IRSES)</a:t>
            </a:r>
          </a:p>
        </p:txBody>
      </p:sp>
      <p:sp>
        <p:nvSpPr>
          <p:cNvPr id="111626" name="AutoShape 10"/>
          <p:cNvSpPr>
            <a:spLocks noChangeArrowheads="1"/>
          </p:cNvSpPr>
          <p:nvPr/>
        </p:nvSpPr>
        <p:spPr bwMode="auto">
          <a:xfrm>
            <a:off x="738188" y="1563688"/>
            <a:ext cx="7764462" cy="725487"/>
          </a:xfrm>
          <a:prstGeom prst="roundRect">
            <a:avLst>
              <a:gd name="adj" fmla="val 16667"/>
            </a:avLst>
          </a:prstGeom>
          <a:solidFill>
            <a:srgbClr val="FFFF99"/>
          </a:solidFill>
          <a:ln w="31750" algn="ctr">
            <a:solidFill>
              <a:schemeClr val="tx1"/>
            </a:solidFill>
            <a:round/>
            <a:headEnd/>
            <a:tailEnd/>
          </a:ln>
          <a:effectLst>
            <a:outerShdw dist="107763" dir="8100000" algn="ctr" rotWithShape="0">
              <a:schemeClr val="bg2">
                <a:alpha val="50000"/>
              </a:schemeClr>
            </a:outerShdw>
          </a:effectLst>
        </p:spPr>
        <p:txBody>
          <a:bodyPr wrap="none" anchor="ctr"/>
          <a:lstStyle/>
          <a:p>
            <a:pPr algn="ctr">
              <a:defRPr/>
            </a:pPr>
            <a:r>
              <a:rPr lang="en-GB" sz="2400" i="0">
                <a:solidFill>
                  <a:schemeClr val="tx1"/>
                </a:solidFill>
                <a:cs typeface="Arial" charset="0"/>
              </a:rPr>
              <a:t>Initial training </a:t>
            </a:r>
          </a:p>
          <a:p>
            <a:pPr algn="ctr">
              <a:defRPr/>
            </a:pPr>
            <a:r>
              <a:rPr lang="en-GB" sz="1400" b="0" i="0">
                <a:solidFill>
                  <a:schemeClr val="tx1"/>
                </a:solidFill>
                <a:cs typeface="Arial" charset="0"/>
              </a:rPr>
              <a:t>Initial Training Networks (ITN)</a:t>
            </a:r>
          </a:p>
        </p:txBody>
      </p:sp>
      <p:sp>
        <p:nvSpPr>
          <p:cNvPr id="34822" name="Rectangle 10"/>
          <p:cNvSpPr>
            <a:spLocks noChangeArrowheads="1"/>
          </p:cNvSpPr>
          <p:nvPr/>
        </p:nvSpPr>
        <p:spPr bwMode="auto">
          <a:xfrm>
            <a:off x="2343150" y="0"/>
            <a:ext cx="6800850"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Marie Curie Actions </a:t>
            </a:r>
          </a:p>
        </p:txBody>
      </p:sp>
      <p:pic>
        <p:nvPicPr>
          <p:cNvPr id="34823" name="Picture 10" descr="Marie Curie Logo"/>
          <p:cNvPicPr preferRelativeResize="0">
            <a:picLocks noChangeArrowheads="1"/>
          </p:cNvPicPr>
          <p:nvPr/>
        </p:nvPicPr>
        <p:blipFill>
          <a:blip r:embed="rId2"/>
          <a:srcRect/>
          <a:stretch>
            <a:fillRect/>
          </a:stretch>
        </p:blipFill>
        <p:spPr bwMode="auto">
          <a:xfrm>
            <a:off x="7861300" y="1671638"/>
            <a:ext cx="541338" cy="512762"/>
          </a:xfrm>
          <a:prstGeom prst="rect">
            <a:avLst/>
          </a:prstGeom>
          <a:noFill/>
          <a:ln w="9525">
            <a:noFill/>
            <a:miter lim="800000"/>
            <a:headEnd/>
            <a:tailEnd/>
          </a:ln>
        </p:spPr>
      </p:pic>
      <p:pic>
        <p:nvPicPr>
          <p:cNvPr id="34824" name="Picture 11" descr="FP7-peo-RGB"/>
          <p:cNvPicPr preferRelativeResize="0">
            <a:picLocks noChangeArrowheads="1"/>
          </p:cNvPicPr>
          <p:nvPr/>
        </p:nvPicPr>
        <p:blipFill>
          <a:blip r:embed="rId3"/>
          <a:srcRect/>
          <a:stretch>
            <a:fillRect/>
          </a:stretch>
        </p:blipFill>
        <p:spPr bwMode="auto">
          <a:xfrm>
            <a:off x="7910513" y="5541963"/>
            <a:ext cx="512762" cy="474662"/>
          </a:xfrm>
          <a:prstGeom prst="rect">
            <a:avLst/>
          </a:prstGeom>
          <a:noFill/>
          <a:ln w="9525">
            <a:noFill/>
            <a:miter lim="800000"/>
            <a:headEnd/>
            <a:tailEnd/>
          </a:ln>
        </p:spPr>
      </p:pic>
      <p:pic>
        <p:nvPicPr>
          <p:cNvPr id="34825" name="Picture 12" descr="Marie Curie Logo"/>
          <p:cNvPicPr preferRelativeResize="0">
            <a:picLocks noChangeArrowheads="1"/>
          </p:cNvPicPr>
          <p:nvPr/>
        </p:nvPicPr>
        <p:blipFill>
          <a:blip r:embed="rId2"/>
          <a:srcRect/>
          <a:stretch>
            <a:fillRect/>
          </a:stretch>
        </p:blipFill>
        <p:spPr bwMode="auto">
          <a:xfrm>
            <a:off x="7885113" y="4618038"/>
            <a:ext cx="541337" cy="512762"/>
          </a:xfrm>
          <a:prstGeom prst="rect">
            <a:avLst/>
          </a:prstGeom>
          <a:noFill/>
          <a:ln w="9525">
            <a:noFill/>
            <a:miter lim="800000"/>
            <a:headEnd/>
            <a:tailEnd/>
          </a:ln>
        </p:spPr>
      </p:pic>
      <p:pic>
        <p:nvPicPr>
          <p:cNvPr id="34826" name="Picture 13" descr="Marie Curie Logo"/>
          <p:cNvPicPr preferRelativeResize="0">
            <a:picLocks noChangeArrowheads="1"/>
          </p:cNvPicPr>
          <p:nvPr/>
        </p:nvPicPr>
        <p:blipFill>
          <a:blip r:embed="rId2"/>
          <a:srcRect/>
          <a:stretch>
            <a:fillRect/>
          </a:stretch>
        </p:blipFill>
        <p:spPr bwMode="auto">
          <a:xfrm>
            <a:off x="7869238" y="3622675"/>
            <a:ext cx="541337" cy="512763"/>
          </a:xfrm>
          <a:prstGeom prst="rect">
            <a:avLst/>
          </a:prstGeom>
          <a:noFill/>
          <a:ln w="9525">
            <a:noFill/>
            <a:miter lim="800000"/>
            <a:headEnd/>
            <a:tailEnd/>
          </a:ln>
        </p:spPr>
      </p:pic>
      <p:pic>
        <p:nvPicPr>
          <p:cNvPr id="34827" name="Picture 14" descr="Marie Curie Logo"/>
          <p:cNvPicPr preferRelativeResize="0">
            <a:picLocks noChangeArrowheads="1"/>
          </p:cNvPicPr>
          <p:nvPr/>
        </p:nvPicPr>
        <p:blipFill>
          <a:blip r:embed="rId2"/>
          <a:srcRect/>
          <a:stretch>
            <a:fillRect/>
          </a:stretch>
        </p:blipFill>
        <p:spPr bwMode="auto">
          <a:xfrm>
            <a:off x="7851775" y="2628900"/>
            <a:ext cx="541338" cy="51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7" name="Rectangle 6"/>
          <p:cNvSpPr>
            <a:spLocks noChangeArrowheads="1"/>
          </p:cNvSpPr>
          <p:nvPr/>
        </p:nvSpPr>
        <p:spPr bwMode="auto">
          <a:xfrm>
            <a:off x="0" y="1135063"/>
            <a:ext cx="7572375" cy="5202237"/>
          </a:xfrm>
          <a:prstGeom prst="rect">
            <a:avLst/>
          </a:prstGeom>
          <a:noFill/>
          <a:ln w="9525">
            <a:noFill/>
            <a:miter lim="800000"/>
            <a:headEnd/>
            <a:tailEnd/>
          </a:ln>
        </p:spPr>
        <p:txBody>
          <a:bodyPr>
            <a:spAutoFit/>
          </a:bodyPr>
          <a:lstStyle/>
          <a:p>
            <a:pPr marL="722313" lvl="1" indent="-180975" eaLnBrk="0" hangingPunct="0">
              <a:lnSpc>
                <a:spcPct val="115000"/>
              </a:lnSpc>
              <a:buClr>
                <a:srgbClr val="990033"/>
              </a:buClr>
            </a:pPr>
            <a:r>
              <a:rPr lang="en-GB" sz="2800" i="0">
                <a:solidFill>
                  <a:srgbClr val="990033"/>
                </a:solidFill>
                <a:latin typeface="Tahoma" pitchFamily="34" charset="0"/>
                <a:ea typeface="ＭＳ Ｐゴシック"/>
                <a:cs typeface="ＭＳ Ｐゴシック"/>
              </a:rPr>
              <a:t>Tips against frequent mistakes</a:t>
            </a:r>
            <a:endParaRPr lang="en-GB" sz="2800" b="0" i="0">
              <a:solidFill>
                <a:schemeClr val="tx1"/>
              </a:solidFill>
              <a:latin typeface="Tahoma" pitchFamily="34" charset="0"/>
              <a:ea typeface="ＭＳ Ｐゴシック"/>
              <a:cs typeface="ＭＳ Ｐゴシック"/>
            </a:endParaRPr>
          </a:p>
          <a:p>
            <a:pPr marL="722313" lvl="1" indent="-180975" eaLnBrk="0" hangingPunct="0">
              <a:spcBef>
                <a:spcPct val="50000"/>
              </a:spcBef>
              <a:buClr>
                <a:srgbClr val="990033"/>
              </a:buClr>
              <a:buFontTx/>
              <a:buChar char="•"/>
            </a:pPr>
            <a:r>
              <a:rPr lang="en-GB" sz="2400" b="0" i="0">
                <a:solidFill>
                  <a:schemeClr val="tx1"/>
                </a:solidFill>
                <a:latin typeface="Tahoma" pitchFamily="34" charset="0"/>
                <a:ea typeface="ＭＳ Ｐゴシック"/>
                <a:cs typeface="ＭＳ Ｐゴシック"/>
              </a:rPr>
              <a:t> All sub-criteria to be considered</a:t>
            </a:r>
          </a:p>
          <a:p>
            <a:pPr marL="722313" lvl="1" indent="-180975" eaLnBrk="0" hangingPunct="0">
              <a:spcBef>
                <a:spcPct val="50000"/>
              </a:spcBef>
              <a:buClr>
                <a:srgbClr val="990033"/>
              </a:buClr>
              <a:buFontTx/>
              <a:buChar char="•"/>
            </a:pPr>
            <a:r>
              <a:rPr lang="en-GB" sz="2400" b="0" i="0">
                <a:solidFill>
                  <a:schemeClr val="tx1"/>
                </a:solidFill>
                <a:latin typeface="Tahoma" pitchFamily="34" charset="0"/>
                <a:ea typeface="ＭＳ Ｐゴシック"/>
                <a:cs typeface="ＭＳ Ｐゴシック"/>
              </a:rPr>
              <a:t> Ensure consistency between Parts A and B</a:t>
            </a:r>
          </a:p>
          <a:p>
            <a:pPr marL="1344613" lvl="2" indent="-228600" eaLnBrk="0" hangingPunct="0">
              <a:buClr>
                <a:srgbClr val="990033"/>
              </a:buClr>
              <a:buFontTx/>
              <a:buChar char="•"/>
            </a:pPr>
            <a:r>
              <a:rPr lang="en-GB" sz="2400" b="0" i="0">
                <a:solidFill>
                  <a:schemeClr val="tx1"/>
                </a:solidFill>
                <a:latin typeface="Tahoma" pitchFamily="34" charset="0"/>
                <a:ea typeface="ＭＳ Ｐゴシック"/>
                <a:cs typeface="ＭＳ Ｐゴシック"/>
              </a:rPr>
              <a:t>N° and status of partners</a:t>
            </a:r>
          </a:p>
          <a:p>
            <a:pPr marL="1344613" lvl="2" indent="-228600" eaLnBrk="0" hangingPunct="0">
              <a:buClr>
                <a:srgbClr val="990033"/>
              </a:buClr>
              <a:buFontTx/>
              <a:buChar char="•"/>
            </a:pPr>
            <a:r>
              <a:rPr lang="en-GB" sz="2400" b="0" i="0">
                <a:solidFill>
                  <a:schemeClr val="tx1"/>
                </a:solidFill>
                <a:latin typeface="Tahoma" pitchFamily="34" charset="0"/>
                <a:ea typeface="ＭＳ Ｐゴシック"/>
                <a:cs typeface="ＭＳ Ｐゴシック"/>
              </a:rPr>
              <a:t>N° recruitments and researcher months</a:t>
            </a:r>
          </a:p>
          <a:p>
            <a:pPr marL="722313" lvl="1" indent="-180975" eaLnBrk="0" hangingPunct="0">
              <a:spcBef>
                <a:spcPct val="50000"/>
              </a:spcBef>
              <a:buClr>
                <a:srgbClr val="990033"/>
              </a:buClr>
              <a:buFontTx/>
              <a:buChar char="•"/>
            </a:pPr>
            <a:r>
              <a:rPr lang="en-GB" sz="2400" b="0" i="0">
                <a:solidFill>
                  <a:schemeClr val="tx1"/>
                </a:solidFill>
                <a:latin typeface="Tahoma" pitchFamily="34" charset="0"/>
                <a:ea typeface="ＭＳ Ｐゴシック"/>
                <a:cs typeface="ＭＳ Ｐゴシック"/>
              </a:rPr>
              <a:t> Check compliance with the rules</a:t>
            </a:r>
          </a:p>
          <a:p>
            <a:pPr marL="1344613" lvl="2" indent="-228600" eaLnBrk="0" hangingPunct="0">
              <a:buClr>
                <a:srgbClr val="990033"/>
              </a:buClr>
              <a:buFontTx/>
              <a:buChar char="•"/>
            </a:pPr>
            <a:r>
              <a:rPr lang="en-GB" sz="2400" b="0" i="0">
                <a:solidFill>
                  <a:schemeClr val="tx1"/>
                </a:solidFill>
                <a:latin typeface="Tahoma" pitchFamily="34" charset="0"/>
                <a:ea typeface="ＭＳ Ｐゴシック"/>
                <a:cs typeface="ＭＳ Ｐゴシック"/>
              </a:rPr>
              <a:t>multi-ITN: ESR </a:t>
            </a:r>
            <a:r>
              <a:rPr lang="en-GB" sz="2400" b="0" i="0">
                <a:solidFill>
                  <a:schemeClr val="tx1"/>
                </a:solidFill>
                <a:latin typeface="Tahoma" pitchFamily="34" charset="0"/>
                <a:ea typeface="ＭＳ Ｐゴシック"/>
                <a:cs typeface="Tahoma" pitchFamily="34" charset="0"/>
              </a:rPr>
              <a:t>≥ 80% total person.months</a:t>
            </a:r>
            <a:endParaRPr lang="en-GB" sz="2400" b="0" i="0">
              <a:solidFill>
                <a:schemeClr val="tx1"/>
              </a:solidFill>
              <a:latin typeface="Tahoma" pitchFamily="34" charset="0"/>
              <a:ea typeface="ＭＳ Ｐゴシック"/>
              <a:cs typeface="Arial" charset="0"/>
            </a:endParaRPr>
          </a:p>
          <a:p>
            <a:pPr marL="1344613" lvl="2" indent="-228600" eaLnBrk="0" hangingPunct="0">
              <a:buClr>
                <a:srgbClr val="990033"/>
              </a:buClr>
              <a:buFontTx/>
              <a:buChar char="•"/>
            </a:pPr>
            <a:r>
              <a:rPr lang="en-GB" sz="2400" b="0" i="0">
                <a:solidFill>
                  <a:schemeClr val="tx1"/>
                </a:solidFill>
                <a:latin typeface="Tahoma" pitchFamily="34" charset="0"/>
                <a:ea typeface="ＭＳ Ｐゴシック"/>
                <a:cs typeface="Arial" charset="0"/>
              </a:rPr>
              <a:t>IAPP: secondments ≥ recruitments</a:t>
            </a:r>
          </a:p>
          <a:p>
            <a:pPr marL="722313" lvl="1" indent="-180975" eaLnBrk="0" hangingPunct="0">
              <a:spcBef>
                <a:spcPct val="50000"/>
              </a:spcBef>
              <a:buClr>
                <a:srgbClr val="990033"/>
              </a:buClr>
              <a:buFontTx/>
              <a:buChar char="•"/>
            </a:pPr>
            <a:r>
              <a:rPr lang="en-GB" sz="2400" b="0" i="0">
                <a:solidFill>
                  <a:schemeClr val="tx1"/>
                </a:solidFill>
                <a:latin typeface="Tahoma" pitchFamily="34" charset="0"/>
                <a:ea typeface="ＭＳ Ｐゴシック"/>
                <a:cs typeface="Arial" charset="0"/>
              </a:rPr>
              <a:t> Start writing the proposal &amp; edit forms asap </a:t>
            </a:r>
          </a:p>
          <a:p>
            <a:pPr marL="722313" lvl="1" indent="-180975" eaLnBrk="0" hangingPunct="0">
              <a:spcBef>
                <a:spcPct val="50000"/>
              </a:spcBef>
              <a:buClr>
                <a:srgbClr val="990033"/>
              </a:buClr>
              <a:buFontTx/>
              <a:buChar char="•"/>
            </a:pPr>
            <a:r>
              <a:rPr lang="en-GB" sz="2400" b="0" i="0">
                <a:solidFill>
                  <a:schemeClr val="tx1"/>
                </a:solidFill>
                <a:latin typeface="Tahoma" pitchFamily="34" charset="0"/>
                <a:ea typeface="ＭＳ Ｐゴシック"/>
                <a:cs typeface="Arial" charset="0"/>
              </a:rPr>
              <a:t> Avoid last minute submission</a:t>
            </a:r>
          </a:p>
          <a:p>
            <a:pPr marL="722313" lvl="1" indent="-180975" eaLnBrk="0" hangingPunct="0">
              <a:lnSpc>
                <a:spcPct val="115000"/>
              </a:lnSpc>
              <a:buClr>
                <a:srgbClr val="990033"/>
              </a:buClr>
              <a:buFontTx/>
              <a:buChar char="•"/>
            </a:pPr>
            <a:endParaRPr lang="en-GB" sz="2400" b="0" i="0">
              <a:solidFill>
                <a:schemeClr val="tx1"/>
              </a:solidFill>
              <a:latin typeface="Tahoma" pitchFamily="34" charset="0"/>
              <a:ea typeface="ＭＳ Ｐゴシック"/>
              <a:cs typeface="Arial" charset="0"/>
            </a:endParaRPr>
          </a:p>
        </p:txBody>
      </p:sp>
      <p:sp>
        <p:nvSpPr>
          <p:cNvPr id="70658" name="Rectangle 10"/>
          <p:cNvSpPr>
            <a:spLocks noChangeArrowheads="1"/>
          </p:cNvSpPr>
          <p:nvPr/>
        </p:nvSpPr>
        <p:spPr bwMode="auto">
          <a:xfrm>
            <a:off x="3357563" y="-15875"/>
            <a:ext cx="5786437"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Tips to applicants</a:t>
            </a:r>
          </a:p>
        </p:txBody>
      </p:sp>
      <p:pic>
        <p:nvPicPr>
          <p:cNvPr id="70659" name="Picture 6"/>
          <p:cNvPicPr>
            <a:picLocks noChangeAspect="1" noChangeArrowheads="1"/>
          </p:cNvPicPr>
          <p:nvPr/>
        </p:nvPicPr>
        <p:blipFill>
          <a:blip r:embed="rId3"/>
          <a:srcRect/>
          <a:stretch>
            <a:fillRect/>
          </a:stretch>
        </p:blipFill>
        <p:spPr bwMode="auto">
          <a:xfrm>
            <a:off x="7456488" y="2792413"/>
            <a:ext cx="1231900" cy="14287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3" name="Rectangle 6"/>
          <p:cNvSpPr>
            <a:spLocks noChangeArrowheads="1"/>
          </p:cNvSpPr>
          <p:nvPr/>
        </p:nvSpPr>
        <p:spPr bwMode="auto">
          <a:xfrm>
            <a:off x="1684338" y="1157288"/>
            <a:ext cx="7459662" cy="5307012"/>
          </a:xfrm>
          <a:prstGeom prst="rect">
            <a:avLst/>
          </a:prstGeom>
          <a:noFill/>
          <a:ln w="9525">
            <a:noFill/>
            <a:miter lim="800000"/>
            <a:headEnd/>
            <a:tailEnd/>
          </a:ln>
        </p:spPr>
        <p:txBody>
          <a:bodyPr>
            <a:spAutoFit/>
          </a:bodyPr>
          <a:lstStyle/>
          <a:p>
            <a:pPr lvl="1" eaLnBrk="0" hangingPunct="0">
              <a:buClr>
                <a:srgbClr val="660066"/>
              </a:buClr>
            </a:pPr>
            <a:r>
              <a:rPr lang="en-GB" sz="1800" i="0">
                <a:solidFill>
                  <a:srgbClr val="990033"/>
                </a:solidFill>
                <a:latin typeface="Tahoma" pitchFamily="34" charset="0"/>
                <a:ea typeface="ＭＳ Ｐゴシック"/>
                <a:cs typeface="ＭＳ Ｐゴシック"/>
              </a:rPr>
              <a:t>FP7 Enquiry Service</a:t>
            </a:r>
            <a:r>
              <a:rPr lang="en-GB" sz="1800" b="0" i="0">
                <a:solidFill>
                  <a:schemeClr val="tx1"/>
                </a:solidFill>
                <a:latin typeface="Tahoma" pitchFamily="34" charset="0"/>
                <a:ea typeface="ＭＳ Ｐゴシック"/>
                <a:cs typeface="ＭＳ Ｐゴシック"/>
              </a:rPr>
              <a:t> 	</a:t>
            </a:r>
          </a:p>
          <a:p>
            <a:pPr lvl="1" eaLnBrk="0" hangingPunct="0">
              <a:buClr>
                <a:srgbClr val="990033"/>
              </a:buClr>
            </a:pPr>
            <a:r>
              <a:rPr lang="en-GB" sz="1800" b="0" i="0">
                <a:solidFill>
                  <a:schemeClr val="tx1"/>
                </a:solidFill>
                <a:latin typeface="Tahoma" pitchFamily="34" charset="0"/>
                <a:ea typeface="ＭＳ Ｐゴシック"/>
                <a:cs typeface="ＭＳ Ｐゴシック"/>
                <a:hlinkClick r:id="rId3"/>
              </a:rPr>
              <a:t>http://ec.europa.eu/research/enquiries</a:t>
            </a:r>
            <a:r>
              <a:rPr lang="en-GB" sz="1800" b="0" i="0">
                <a:solidFill>
                  <a:schemeClr val="tx1"/>
                </a:solidFill>
                <a:latin typeface="Tahoma" pitchFamily="34" charset="0"/>
                <a:ea typeface="ＭＳ Ｐゴシック"/>
                <a:cs typeface="ＭＳ Ｐゴシック"/>
              </a:rPr>
              <a:t>   </a:t>
            </a:r>
          </a:p>
          <a:p>
            <a:pPr lvl="1" eaLnBrk="0" hangingPunct="0">
              <a:buClr>
                <a:srgbClr val="990033"/>
              </a:buClr>
            </a:pPr>
            <a:endParaRPr lang="en-GB" sz="1200" b="0" i="0">
              <a:solidFill>
                <a:schemeClr val="tx1"/>
              </a:solidFill>
              <a:latin typeface="Tahoma" pitchFamily="34" charset="0"/>
              <a:ea typeface="ＭＳ Ｐゴシック"/>
              <a:cs typeface="ＭＳ Ｐゴシック"/>
            </a:endParaRPr>
          </a:p>
          <a:p>
            <a:pPr lvl="1" eaLnBrk="0" hangingPunct="0">
              <a:buClr>
                <a:srgbClr val="990033"/>
              </a:buClr>
            </a:pPr>
            <a:r>
              <a:rPr lang="en-GB" sz="1800" i="0">
                <a:solidFill>
                  <a:srgbClr val="990033"/>
                </a:solidFill>
                <a:latin typeface="Tahoma" pitchFamily="34" charset="0"/>
                <a:ea typeface="ＭＳ Ｐゴシック"/>
                <a:cs typeface="ＭＳ Ｐゴシック"/>
              </a:rPr>
              <a:t>National Contact Points</a:t>
            </a:r>
          </a:p>
          <a:p>
            <a:pPr lvl="1" eaLnBrk="0" hangingPunct="0">
              <a:buClr>
                <a:srgbClr val="990033"/>
              </a:buClr>
            </a:pPr>
            <a:r>
              <a:rPr lang="en-GB" sz="1800" b="0" i="0">
                <a:solidFill>
                  <a:schemeClr val="tx1"/>
                </a:solidFill>
                <a:latin typeface="Tahoma" pitchFamily="34" charset="0"/>
                <a:ea typeface="ＭＳ Ｐゴシック"/>
                <a:cs typeface="ＭＳ Ｐゴシック"/>
                <a:hlinkClick r:id="rId4"/>
              </a:rPr>
              <a:t>http://cordis.europa.eu/fp7/ncp_en.html</a:t>
            </a:r>
            <a:endParaRPr lang="en-GB" sz="1800" b="0" i="0">
              <a:solidFill>
                <a:schemeClr val="tx1"/>
              </a:solidFill>
              <a:latin typeface="Tahoma" pitchFamily="34" charset="0"/>
              <a:ea typeface="ＭＳ Ｐゴシック"/>
              <a:cs typeface="ＭＳ Ｐゴシック"/>
            </a:endParaRPr>
          </a:p>
          <a:p>
            <a:pPr lvl="1" eaLnBrk="0" hangingPunct="0">
              <a:buClr>
                <a:srgbClr val="990033"/>
              </a:buClr>
            </a:pPr>
            <a:endParaRPr lang="en-GB" sz="1200" b="0" i="0">
              <a:solidFill>
                <a:schemeClr val="tx1"/>
              </a:solidFill>
              <a:latin typeface="Tahoma" pitchFamily="34" charset="0"/>
              <a:ea typeface="ＭＳ Ｐゴシック"/>
              <a:cs typeface="ＭＳ Ｐゴシック"/>
            </a:endParaRPr>
          </a:p>
          <a:p>
            <a:pPr lvl="1" eaLnBrk="0" hangingPunct="0">
              <a:buClr>
                <a:srgbClr val="990033"/>
              </a:buClr>
            </a:pPr>
            <a:r>
              <a:rPr lang="en-GB" sz="1800" i="0">
                <a:solidFill>
                  <a:srgbClr val="990033"/>
                </a:solidFill>
                <a:latin typeface="Tahoma" pitchFamily="34" charset="0"/>
                <a:ea typeface="ＭＳ Ｐゴシック"/>
                <a:cs typeface="ＭＳ Ｐゴシック"/>
              </a:rPr>
              <a:t>Partner Search</a:t>
            </a:r>
          </a:p>
          <a:p>
            <a:pPr lvl="1" eaLnBrk="0" hangingPunct="0">
              <a:buClr>
                <a:srgbClr val="990033"/>
              </a:buClr>
            </a:pPr>
            <a:r>
              <a:rPr lang="en-GB" sz="1800" b="0" i="0">
                <a:solidFill>
                  <a:schemeClr val="tx1"/>
                </a:solidFill>
                <a:latin typeface="Tahoma" pitchFamily="34" charset="0"/>
                <a:ea typeface="ＭＳ Ｐゴシック"/>
                <a:cs typeface="ＭＳ Ｐゴシック"/>
                <a:hlinkClick r:id="rId5"/>
              </a:rPr>
              <a:t>http://cordis.europa.eu/partners/web/guest/home</a:t>
            </a:r>
            <a:r>
              <a:rPr lang="en-GB" sz="1800" b="0" i="0">
                <a:solidFill>
                  <a:schemeClr val="tx1"/>
                </a:solidFill>
                <a:latin typeface="Tahoma" pitchFamily="34" charset="0"/>
                <a:ea typeface="ＭＳ Ｐゴシック"/>
                <a:cs typeface="ＭＳ Ｐゴシック"/>
              </a:rPr>
              <a:t> </a:t>
            </a:r>
          </a:p>
          <a:p>
            <a:pPr lvl="1" eaLnBrk="0" hangingPunct="0">
              <a:buClr>
                <a:srgbClr val="990033"/>
              </a:buClr>
              <a:buFontTx/>
              <a:buChar char="•"/>
            </a:pPr>
            <a:endParaRPr lang="en-GB" sz="1200" b="0" i="0">
              <a:solidFill>
                <a:schemeClr val="tx1"/>
              </a:solidFill>
              <a:latin typeface="Tahoma" pitchFamily="34" charset="0"/>
              <a:ea typeface="ＭＳ Ｐゴシック"/>
              <a:cs typeface="ＭＳ Ｐゴシック"/>
            </a:endParaRPr>
          </a:p>
          <a:p>
            <a:pPr lvl="1" eaLnBrk="0" hangingPunct="0">
              <a:buClr>
                <a:srgbClr val="990033"/>
              </a:buClr>
            </a:pPr>
            <a:r>
              <a:rPr lang="en-GB" sz="1800" i="0">
                <a:solidFill>
                  <a:srgbClr val="990033"/>
                </a:solidFill>
                <a:latin typeface="Tahoma" pitchFamily="34" charset="0"/>
                <a:ea typeface="ＭＳ Ｐゴシック"/>
                <a:cs typeface="ＭＳ Ｐゴシック"/>
              </a:rPr>
              <a:t>IPR Help Desk</a:t>
            </a:r>
            <a:r>
              <a:rPr lang="en-GB" sz="1800" b="0" i="0">
                <a:solidFill>
                  <a:schemeClr val="tx1"/>
                </a:solidFill>
                <a:latin typeface="Tahoma" pitchFamily="34" charset="0"/>
                <a:ea typeface="ＭＳ Ｐゴシック"/>
                <a:cs typeface="ＭＳ Ｐゴシック"/>
              </a:rPr>
              <a:t>				</a:t>
            </a:r>
          </a:p>
          <a:p>
            <a:pPr lvl="1" eaLnBrk="0" hangingPunct="0">
              <a:buClr>
                <a:srgbClr val="990033"/>
              </a:buClr>
            </a:pPr>
            <a:r>
              <a:rPr lang="en-GB" sz="1800" b="0" i="0">
                <a:solidFill>
                  <a:schemeClr val="tx1"/>
                </a:solidFill>
                <a:latin typeface="Tahoma" pitchFamily="34" charset="0"/>
                <a:ea typeface="ＭＳ Ｐゴシック"/>
                <a:cs typeface="ＭＳ Ｐゴシック"/>
                <a:hlinkClick r:id="rId6"/>
              </a:rPr>
              <a:t>http://www.ipr-helpdesk.org</a:t>
            </a:r>
            <a:r>
              <a:rPr lang="en-GB" sz="1800" b="0" i="0">
                <a:solidFill>
                  <a:schemeClr val="tx1"/>
                </a:solidFill>
                <a:latin typeface="Tahoma" pitchFamily="34" charset="0"/>
                <a:ea typeface="ＭＳ Ｐゴシック"/>
                <a:cs typeface="ＭＳ Ｐゴシック"/>
              </a:rPr>
              <a:t>  </a:t>
            </a:r>
          </a:p>
          <a:p>
            <a:pPr lvl="1" eaLnBrk="0" hangingPunct="0">
              <a:buClr>
                <a:srgbClr val="990033"/>
              </a:buClr>
            </a:pPr>
            <a:endParaRPr lang="en-GB" sz="1200" b="0" i="0">
              <a:solidFill>
                <a:schemeClr val="tx1"/>
              </a:solidFill>
              <a:latin typeface="Tahoma" pitchFamily="34" charset="0"/>
              <a:ea typeface="ＭＳ Ｐゴシック"/>
              <a:cs typeface="ＭＳ Ｐゴシック"/>
            </a:endParaRPr>
          </a:p>
          <a:p>
            <a:pPr lvl="1" eaLnBrk="0" hangingPunct="0">
              <a:buClr>
                <a:srgbClr val="990033"/>
              </a:buClr>
            </a:pPr>
            <a:r>
              <a:rPr lang="en-GB" sz="1800" i="0">
                <a:solidFill>
                  <a:srgbClr val="990033"/>
                </a:solidFill>
                <a:latin typeface="Tahoma" pitchFamily="34" charset="0"/>
                <a:ea typeface="ＭＳ Ｐゴシック"/>
                <a:cs typeface="ＭＳ Ｐゴシック"/>
              </a:rPr>
              <a:t>eFP7 Help Desk</a:t>
            </a:r>
          </a:p>
          <a:p>
            <a:pPr lvl="1" eaLnBrk="0" hangingPunct="0">
              <a:buClr>
                <a:srgbClr val="990033"/>
              </a:buClr>
            </a:pPr>
            <a:r>
              <a:rPr lang="en-GB" sz="1800" b="0" i="0">
                <a:solidFill>
                  <a:schemeClr val="tx1"/>
                </a:solidFill>
                <a:latin typeface="Tahoma" pitchFamily="34" charset="0"/>
                <a:ea typeface="ＭＳ Ｐゴシック"/>
                <a:cs typeface="ＭＳ Ｐゴシック"/>
                <a:hlinkClick r:id="rId7"/>
              </a:rPr>
              <a:t>DIGIT-EFP7-SUPPORT@ec.europa.eu</a:t>
            </a:r>
            <a:r>
              <a:rPr lang="en-GB" sz="1800" b="0" i="0">
                <a:solidFill>
                  <a:schemeClr val="tx1"/>
                </a:solidFill>
                <a:latin typeface="Tahoma" pitchFamily="34" charset="0"/>
                <a:ea typeface="ＭＳ Ｐゴシック"/>
                <a:cs typeface="ＭＳ Ｐゴシック"/>
              </a:rPr>
              <a:t>   </a:t>
            </a:r>
          </a:p>
          <a:p>
            <a:pPr lvl="1" eaLnBrk="0" hangingPunct="0">
              <a:buClr>
                <a:srgbClr val="990033"/>
              </a:buClr>
              <a:buFontTx/>
              <a:buChar char="•"/>
            </a:pPr>
            <a:endParaRPr lang="en-GB" sz="1200" b="0" i="0">
              <a:solidFill>
                <a:schemeClr val="tx1"/>
              </a:solidFill>
              <a:latin typeface="Tahoma" pitchFamily="34" charset="0"/>
              <a:ea typeface="ＭＳ Ｐゴシック"/>
              <a:cs typeface="ＭＳ Ｐゴシック"/>
            </a:endParaRPr>
          </a:p>
          <a:p>
            <a:pPr lvl="1" eaLnBrk="0" hangingPunct="0">
              <a:buClr>
                <a:srgbClr val="990033"/>
              </a:buClr>
            </a:pPr>
            <a:r>
              <a:rPr lang="en-GB" sz="1800" i="0">
                <a:solidFill>
                  <a:srgbClr val="990033"/>
                </a:solidFill>
                <a:latin typeface="Tahoma" pitchFamily="34" charset="0"/>
                <a:ea typeface="ＭＳ Ｐゴシック"/>
                <a:cs typeface="ＭＳ Ｐゴシック"/>
              </a:rPr>
              <a:t>EPSS Help Desk</a:t>
            </a:r>
          </a:p>
          <a:p>
            <a:pPr lvl="1" eaLnBrk="0" hangingPunct="0">
              <a:buClr>
                <a:srgbClr val="990033"/>
              </a:buClr>
            </a:pPr>
            <a:r>
              <a:rPr lang="en-GB" sz="1800" b="0" i="0">
                <a:solidFill>
                  <a:schemeClr val="tx1"/>
                </a:solidFill>
                <a:latin typeface="Tahoma" pitchFamily="34" charset="0"/>
                <a:ea typeface="ＭＳ Ｐゴシック"/>
                <a:cs typeface="ＭＳ Ｐゴシック"/>
                <a:hlinkClick r:id="rId8"/>
              </a:rPr>
              <a:t>support@epss-fp7.org</a:t>
            </a:r>
            <a:r>
              <a:rPr lang="en-GB" sz="1800" b="0" i="0">
                <a:solidFill>
                  <a:schemeClr val="tx1"/>
                </a:solidFill>
                <a:latin typeface="Tahoma" pitchFamily="34" charset="0"/>
                <a:ea typeface="ＭＳ Ｐゴシック"/>
                <a:cs typeface="ＭＳ Ｐゴシック"/>
              </a:rPr>
              <a:t>  	 </a:t>
            </a:r>
          </a:p>
          <a:p>
            <a:pPr lvl="1" eaLnBrk="0" hangingPunct="0">
              <a:buClr>
                <a:srgbClr val="990033"/>
              </a:buClr>
              <a:buFontTx/>
              <a:buChar char="•"/>
            </a:pPr>
            <a:endParaRPr lang="en-GB" sz="1200" b="0" i="0">
              <a:solidFill>
                <a:schemeClr val="tx1"/>
              </a:solidFill>
              <a:latin typeface="Tahoma" pitchFamily="34" charset="0"/>
              <a:ea typeface="ＭＳ Ｐゴシック"/>
              <a:cs typeface="ＭＳ Ｐゴシック"/>
            </a:endParaRPr>
          </a:p>
          <a:p>
            <a:pPr lvl="1" eaLnBrk="0" hangingPunct="0">
              <a:buClr>
                <a:srgbClr val="990033"/>
              </a:buClr>
            </a:pPr>
            <a:r>
              <a:rPr lang="en-GB" sz="1800" i="0">
                <a:solidFill>
                  <a:srgbClr val="990033"/>
                </a:solidFill>
                <a:latin typeface="Tahoma" pitchFamily="34" charset="0"/>
                <a:ea typeface="ＭＳ Ｐゴシック"/>
                <a:cs typeface="ＭＳ Ｐゴシック"/>
              </a:rPr>
              <a:t>Additional Documents and Guidance</a:t>
            </a:r>
            <a:endParaRPr lang="en-GB" sz="1800" b="0" i="0">
              <a:solidFill>
                <a:srgbClr val="990033"/>
              </a:solidFill>
              <a:latin typeface="Tahoma" pitchFamily="34" charset="0"/>
              <a:ea typeface="ＭＳ Ｐゴシック"/>
              <a:cs typeface="ＭＳ Ｐゴシック"/>
            </a:endParaRPr>
          </a:p>
          <a:p>
            <a:pPr lvl="1" eaLnBrk="0" hangingPunct="0">
              <a:buClr>
                <a:srgbClr val="990033"/>
              </a:buClr>
            </a:pPr>
            <a:r>
              <a:rPr lang="en-GB" sz="1800" b="0" i="0">
                <a:solidFill>
                  <a:schemeClr val="tx1"/>
                </a:solidFill>
                <a:latin typeface="Tahoma" pitchFamily="34" charset="0"/>
                <a:ea typeface="ＭＳ Ｐゴシック"/>
                <a:cs typeface="ＭＳ Ｐゴシック"/>
                <a:hlinkClick r:id="rId9"/>
              </a:rPr>
              <a:t>http://cordis.europa.eu/fp7/find-doc_en.html</a:t>
            </a:r>
            <a:r>
              <a:rPr lang="en-GB" sz="1800" b="0" i="0">
                <a:solidFill>
                  <a:schemeClr val="tx1"/>
                </a:solidFill>
                <a:latin typeface="Tahoma" pitchFamily="34" charset="0"/>
                <a:ea typeface="ＭＳ Ｐゴシック"/>
                <a:cs typeface="ＭＳ Ｐゴシック"/>
              </a:rPr>
              <a:t> </a:t>
            </a:r>
          </a:p>
          <a:p>
            <a:pPr lvl="1" eaLnBrk="0" hangingPunct="0">
              <a:buClr>
                <a:srgbClr val="660066"/>
              </a:buClr>
              <a:buFontTx/>
              <a:buChar char="•"/>
            </a:pPr>
            <a:endParaRPr lang="en-GB" sz="1800" b="0" i="0">
              <a:solidFill>
                <a:schemeClr val="accent2"/>
              </a:solidFill>
              <a:latin typeface="Tahoma" pitchFamily="34" charset="0"/>
              <a:ea typeface="ＭＳ Ｐゴシック"/>
              <a:cs typeface="ＭＳ Ｐゴシック"/>
            </a:endParaRPr>
          </a:p>
        </p:txBody>
      </p:sp>
      <p:sp>
        <p:nvSpPr>
          <p:cNvPr id="74754" name="Rectangle 10"/>
          <p:cNvSpPr>
            <a:spLocks noChangeArrowheads="1"/>
          </p:cNvSpPr>
          <p:nvPr/>
        </p:nvSpPr>
        <p:spPr bwMode="auto">
          <a:xfrm>
            <a:off x="3357563" y="-15875"/>
            <a:ext cx="5786437"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Sources of support</a:t>
            </a:r>
          </a:p>
        </p:txBody>
      </p:sp>
      <p:pic>
        <p:nvPicPr>
          <p:cNvPr id="74755" name="Picture 6"/>
          <p:cNvPicPr>
            <a:picLocks noChangeAspect="1" noChangeArrowheads="1"/>
          </p:cNvPicPr>
          <p:nvPr/>
        </p:nvPicPr>
        <p:blipFill>
          <a:blip r:embed="rId10"/>
          <a:srcRect/>
          <a:stretch>
            <a:fillRect/>
          </a:stretch>
        </p:blipFill>
        <p:spPr bwMode="auto">
          <a:xfrm>
            <a:off x="314325" y="2986088"/>
            <a:ext cx="1266825" cy="1200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49" name="Rectangle 3"/>
          <p:cNvSpPr>
            <a:spLocks noChangeArrowheads="1"/>
          </p:cNvSpPr>
          <p:nvPr/>
        </p:nvSpPr>
        <p:spPr bwMode="auto">
          <a:xfrm>
            <a:off x="757238" y="2120900"/>
            <a:ext cx="7591425" cy="2774950"/>
          </a:xfrm>
          <a:prstGeom prst="rect">
            <a:avLst/>
          </a:prstGeom>
          <a:noFill/>
          <a:ln w="9525">
            <a:noFill/>
            <a:miter lim="800000"/>
            <a:headEnd/>
            <a:tailEnd/>
          </a:ln>
        </p:spPr>
        <p:txBody>
          <a:bodyPr>
            <a:spAutoFit/>
          </a:bodyPr>
          <a:lstStyle/>
          <a:p>
            <a:pPr algn="ctr" eaLnBrk="0" hangingPunct="0">
              <a:buClr>
                <a:srgbClr val="660066"/>
              </a:buClr>
            </a:pPr>
            <a:r>
              <a:rPr lang="en-GB" sz="4800" i="0">
                <a:solidFill>
                  <a:srgbClr val="990033"/>
                </a:solidFill>
                <a:ea typeface="ＭＳ Ｐゴシック"/>
                <a:cs typeface="ＭＳ Ｐゴシック"/>
              </a:rPr>
              <a:t>Thank you for </a:t>
            </a:r>
            <a:br>
              <a:rPr lang="en-GB" sz="4800" i="0">
                <a:solidFill>
                  <a:srgbClr val="990033"/>
                </a:solidFill>
                <a:ea typeface="ＭＳ Ｐゴシック"/>
                <a:cs typeface="ＭＳ Ｐゴシック"/>
              </a:rPr>
            </a:br>
            <a:r>
              <a:rPr lang="en-GB" sz="4800" i="0">
                <a:solidFill>
                  <a:srgbClr val="990033"/>
                </a:solidFill>
                <a:ea typeface="ＭＳ Ｐゴシック"/>
                <a:cs typeface="ＭＳ Ｐゴシック"/>
              </a:rPr>
              <a:t>your attention</a:t>
            </a:r>
          </a:p>
          <a:p>
            <a:pPr algn="ctr" eaLnBrk="0" hangingPunct="0">
              <a:buClr>
                <a:srgbClr val="660066"/>
              </a:buClr>
            </a:pPr>
            <a:endParaRPr lang="en-GB" sz="4000" i="0">
              <a:solidFill>
                <a:srgbClr val="990033"/>
              </a:solidFill>
              <a:ea typeface="ＭＳ Ｐゴシック"/>
              <a:cs typeface="ＭＳ Ｐゴシック"/>
            </a:endParaRPr>
          </a:p>
          <a:p>
            <a:pPr algn="ctr" eaLnBrk="0" hangingPunct="0">
              <a:buClr>
                <a:srgbClr val="660066"/>
              </a:buClr>
            </a:pPr>
            <a:endParaRPr lang="en-GB" sz="4000" i="0">
              <a:solidFill>
                <a:srgbClr val="990033"/>
              </a:solidFill>
              <a:ea typeface="ＭＳ Ｐゴシック"/>
              <a:cs typeface="ＭＳ Ｐゴシック"/>
            </a:endParaRPr>
          </a:p>
        </p:txBody>
      </p:sp>
      <p:sp>
        <p:nvSpPr>
          <p:cNvPr id="78850" name="Rectangle 4"/>
          <p:cNvSpPr>
            <a:spLocks noChangeArrowheads="1"/>
          </p:cNvSpPr>
          <p:nvPr/>
        </p:nvSpPr>
        <p:spPr bwMode="auto">
          <a:xfrm>
            <a:off x="693738" y="5318125"/>
            <a:ext cx="7781925" cy="641350"/>
          </a:xfrm>
          <a:prstGeom prst="rect">
            <a:avLst/>
          </a:prstGeom>
          <a:noFill/>
          <a:ln w="12700" algn="ctr">
            <a:noFill/>
            <a:miter lim="800000"/>
            <a:headEnd/>
            <a:tailEnd/>
          </a:ln>
        </p:spPr>
        <p:txBody>
          <a:bodyPr>
            <a:spAutoFit/>
          </a:bodyPr>
          <a:lstStyle/>
          <a:p>
            <a:pPr algn="ctr" eaLnBrk="0" hangingPunct="0"/>
            <a:r>
              <a:rPr lang="en-US" sz="3600" b="0" i="0">
                <a:solidFill>
                  <a:srgbClr val="8A2A71"/>
                </a:solidFill>
                <a:ea typeface="ＭＳ Ｐゴシック"/>
                <a:cs typeface="ＭＳ Ｐゴシック"/>
                <a:hlinkClick r:id="rId3"/>
              </a:rPr>
              <a:t>http://ec.europa.eu/mariecurieactions</a:t>
            </a:r>
            <a:r>
              <a:rPr lang="en-US" sz="3600" b="0" i="0">
                <a:solidFill>
                  <a:srgbClr val="8A2A71"/>
                </a:solidFill>
                <a:ea typeface="ＭＳ Ｐゴシック"/>
                <a:cs typeface="ＭＳ Ｐゴシック"/>
              </a:rPr>
              <a:t> </a:t>
            </a:r>
            <a:endParaRPr lang="en-GB" sz="3600" b="0" i="0">
              <a:solidFill>
                <a:srgbClr val="8A2A71"/>
              </a:solidFill>
              <a:ea typeface="ＭＳ Ｐゴシック"/>
              <a:cs typeface="ＭＳ Ｐゴシック"/>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1" name="Oval 22"/>
          <p:cNvSpPr>
            <a:spLocks noChangeArrowheads="1"/>
          </p:cNvSpPr>
          <p:nvPr/>
        </p:nvSpPr>
        <p:spPr bwMode="auto">
          <a:xfrm>
            <a:off x="5192713" y="2349500"/>
            <a:ext cx="1552575" cy="3179763"/>
          </a:xfrm>
          <a:prstGeom prst="ellipse">
            <a:avLst/>
          </a:prstGeom>
          <a:solidFill>
            <a:srgbClr val="FFFF99"/>
          </a:solidFill>
          <a:ln w="31623">
            <a:solidFill>
              <a:schemeClr val="accent2"/>
            </a:solidFill>
            <a:miter lim="800000"/>
            <a:headEnd/>
            <a:tailEnd/>
          </a:ln>
        </p:spPr>
        <p:txBody>
          <a:bodyPr wrap="none" anchor="ctr"/>
          <a:lstStyle/>
          <a:p>
            <a:endParaRPr lang="fr-FR"/>
          </a:p>
        </p:txBody>
      </p:sp>
      <p:sp>
        <p:nvSpPr>
          <p:cNvPr id="35842" name="Text Box 29"/>
          <p:cNvSpPr txBox="1">
            <a:spLocks noChangeArrowheads="1"/>
          </p:cNvSpPr>
          <p:nvPr/>
        </p:nvSpPr>
        <p:spPr bwMode="auto">
          <a:xfrm>
            <a:off x="4203700" y="6673850"/>
            <a:ext cx="857250" cy="122238"/>
          </a:xfrm>
          <a:prstGeom prst="rect">
            <a:avLst/>
          </a:prstGeom>
          <a:noFill/>
          <a:ln w="9525" algn="ctr">
            <a:noFill/>
            <a:miter lim="800000"/>
            <a:headEnd/>
            <a:tailEnd/>
          </a:ln>
        </p:spPr>
        <p:txBody>
          <a:bodyPr lIns="0" tIns="0" rIns="0" bIns="0">
            <a:spAutoFit/>
          </a:bodyPr>
          <a:lstStyle/>
          <a:p>
            <a:r>
              <a:rPr lang="en-GB" sz="800" b="0" i="0"/>
              <a:t>07/09/2011</a:t>
            </a:r>
          </a:p>
        </p:txBody>
      </p:sp>
      <p:sp>
        <p:nvSpPr>
          <p:cNvPr id="35843" name="Text Box 30"/>
          <p:cNvSpPr txBox="1">
            <a:spLocks noChangeArrowheads="1"/>
          </p:cNvSpPr>
          <p:nvPr/>
        </p:nvSpPr>
        <p:spPr bwMode="auto">
          <a:xfrm>
            <a:off x="3679825" y="6677025"/>
            <a:ext cx="485775" cy="122238"/>
          </a:xfrm>
          <a:prstGeom prst="rect">
            <a:avLst/>
          </a:prstGeom>
          <a:noFill/>
          <a:ln w="9525" algn="ctr">
            <a:noFill/>
            <a:miter lim="800000"/>
            <a:headEnd/>
            <a:tailEnd/>
          </a:ln>
        </p:spPr>
        <p:txBody>
          <a:bodyPr lIns="0" tIns="0" rIns="0" bIns="0">
            <a:spAutoFit/>
          </a:bodyPr>
          <a:lstStyle/>
          <a:p>
            <a:pPr algn="r"/>
            <a:r>
              <a:rPr lang="en-GB" sz="800" b="0" i="0"/>
              <a:t>Helsinki</a:t>
            </a:r>
            <a:endParaRPr lang="en-GB" sz="800" b="0"/>
          </a:p>
        </p:txBody>
      </p:sp>
      <p:sp>
        <p:nvSpPr>
          <p:cNvPr id="35844" name="Text Box 31"/>
          <p:cNvSpPr txBox="1">
            <a:spLocks noChangeArrowheads="1"/>
          </p:cNvSpPr>
          <p:nvPr/>
        </p:nvSpPr>
        <p:spPr bwMode="auto">
          <a:xfrm>
            <a:off x="61913" y="6648450"/>
            <a:ext cx="69850" cy="152400"/>
          </a:xfrm>
          <a:prstGeom prst="rect">
            <a:avLst/>
          </a:prstGeom>
          <a:noFill/>
          <a:ln w="9525" algn="ctr">
            <a:noFill/>
            <a:miter lim="800000"/>
            <a:headEnd/>
            <a:tailEnd/>
          </a:ln>
        </p:spPr>
        <p:txBody>
          <a:bodyPr wrap="none" lIns="0" tIns="0" rIns="0" bIns="0">
            <a:spAutoFit/>
          </a:bodyPr>
          <a:lstStyle/>
          <a:p>
            <a:pPr algn="ctr"/>
            <a:fld id="{1FDE2B3C-1288-4D58-9138-7657208E277E}" type="slidenum">
              <a:rPr lang="en-GB" sz="1000" i="0"/>
              <a:pPr algn="ctr"/>
              <a:t>4</a:t>
            </a:fld>
            <a:endParaRPr lang="en-GB" sz="1000" i="0"/>
          </a:p>
        </p:txBody>
      </p:sp>
      <p:pic>
        <p:nvPicPr>
          <p:cNvPr id="35845" name="Picture 35" descr="Marie-Curie-Logo"/>
          <p:cNvPicPr>
            <a:picLocks noChangeAspect="1" noChangeArrowheads="1"/>
          </p:cNvPicPr>
          <p:nvPr/>
        </p:nvPicPr>
        <p:blipFill>
          <a:blip r:embed="rId3"/>
          <a:srcRect/>
          <a:stretch>
            <a:fillRect/>
          </a:stretch>
        </p:blipFill>
        <p:spPr bwMode="auto">
          <a:xfrm>
            <a:off x="8278813" y="6621463"/>
            <a:ext cx="234950" cy="227012"/>
          </a:xfrm>
          <a:prstGeom prst="rect">
            <a:avLst/>
          </a:prstGeom>
          <a:noFill/>
          <a:ln w="9525">
            <a:noFill/>
            <a:miter lim="800000"/>
            <a:headEnd/>
            <a:tailEnd/>
          </a:ln>
        </p:spPr>
      </p:pic>
      <p:sp>
        <p:nvSpPr>
          <p:cNvPr id="105474" name="Text Box 2"/>
          <p:cNvSpPr txBox="1">
            <a:spLocks noChangeArrowheads="1"/>
          </p:cNvSpPr>
          <p:nvPr/>
        </p:nvSpPr>
        <p:spPr bwMode="auto">
          <a:xfrm rot="16200000">
            <a:off x="-2045494" y="3482182"/>
            <a:ext cx="4986337" cy="457200"/>
          </a:xfrm>
          <a:prstGeom prst="rect">
            <a:avLst/>
          </a:prstGeom>
          <a:noFill/>
          <a:ln w="9525">
            <a:noFill/>
            <a:round/>
            <a:headEnd/>
            <a:tailEnd/>
          </a:ln>
          <a:effectLst/>
        </p:spPr>
        <p:txBody>
          <a:bodyPr lIns="90000" tIns="46800" rIns="90000" bIns="46800">
            <a:spAutoFit/>
          </a:bodyPr>
          <a:lstStyle/>
          <a:p>
            <a:pPr algn="ctr" defTabSz="449263">
              <a:spcBef>
                <a:spcPts val="1125"/>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n-GB" sz="2400" i="0">
                <a:solidFill>
                  <a:srgbClr val="034EA2"/>
                </a:solidFill>
                <a:cs typeface="Lucida Sans Unicode" pitchFamily="34" charset="0"/>
              </a:rPr>
              <a:t>Profile of recruited researchers</a:t>
            </a:r>
            <a:r>
              <a:rPr lang="en-GB" sz="2400" i="0">
                <a:solidFill>
                  <a:srgbClr val="034EA2"/>
                </a:solidFill>
                <a:effectLst>
                  <a:outerShdw blurRad="38100" dist="38100" dir="2700000" algn="tl">
                    <a:srgbClr val="C0C0C0"/>
                  </a:outerShdw>
                </a:effectLst>
                <a:cs typeface="Lucida Sans Unicode" pitchFamily="34" charset="0"/>
              </a:rPr>
              <a:t> </a:t>
            </a:r>
          </a:p>
        </p:txBody>
      </p:sp>
      <p:sp>
        <p:nvSpPr>
          <p:cNvPr id="35847" name="Text Box 3"/>
          <p:cNvSpPr txBox="1">
            <a:spLocks noChangeArrowheads="1"/>
          </p:cNvSpPr>
          <p:nvPr/>
        </p:nvSpPr>
        <p:spPr bwMode="auto">
          <a:xfrm>
            <a:off x="839788" y="4694238"/>
            <a:ext cx="2376487" cy="708025"/>
          </a:xfrm>
          <a:prstGeom prst="rect">
            <a:avLst/>
          </a:prstGeom>
          <a:noFill/>
          <a:ln w="9525">
            <a:noFill/>
            <a:round/>
            <a:headEnd/>
            <a:tailEnd/>
          </a:ln>
        </p:spPr>
        <p:txBody>
          <a:bodyPr lIns="90000" tIns="46800" rIns="90000" bIns="46800">
            <a:spAutoFit/>
          </a:bodyPr>
          <a:lstStyle/>
          <a:p>
            <a:pPr algn="ctr" defTabSz="449263">
              <a:spcBef>
                <a:spcPts val="1000"/>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0">
                <a:solidFill>
                  <a:srgbClr val="CC0066"/>
                </a:solidFill>
                <a:cs typeface="Lucida Sans Unicode" pitchFamily="34" charset="0"/>
              </a:rPr>
              <a:t>Post-graduates (ESR)</a:t>
            </a:r>
          </a:p>
          <a:p>
            <a:pPr algn="ctr" defTabSz="449263">
              <a:spcBef>
                <a:spcPts val="1000"/>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0">
                <a:solidFill>
                  <a:srgbClr val="CC0066"/>
                </a:solidFill>
                <a:cs typeface="Lucida Sans Unicode" pitchFamily="34" charset="0"/>
              </a:rPr>
              <a:t>&lt; 4 years*</a:t>
            </a:r>
          </a:p>
        </p:txBody>
      </p:sp>
      <p:sp>
        <p:nvSpPr>
          <p:cNvPr id="35848" name="Text Box 4"/>
          <p:cNvSpPr txBox="1">
            <a:spLocks noChangeArrowheads="1"/>
          </p:cNvSpPr>
          <p:nvPr/>
        </p:nvSpPr>
        <p:spPr bwMode="auto">
          <a:xfrm>
            <a:off x="681038" y="3538538"/>
            <a:ext cx="2376487" cy="708025"/>
          </a:xfrm>
          <a:prstGeom prst="rect">
            <a:avLst/>
          </a:prstGeom>
          <a:noFill/>
          <a:ln w="9525">
            <a:noFill/>
            <a:round/>
            <a:headEnd/>
            <a:tailEnd/>
          </a:ln>
        </p:spPr>
        <p:txBody>
          <a:bodyPr lIns="90000" tIns="46800" rIns="90000" bIns="46800">
            <a:spAutoFit/>
          </a:bodyPr>
          <a:lstStyle/>
          <a:p>
            <a:pPr algn="ctr" defTabSz="449263">
              <a:spcBef>
                <a:spcPts val="1000"/>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0">
                <a:solidFill>
                  <a:srgbClr val="CC0066"/>
                </a:solidFill>
                <a:cs typeface="Lucida Sans Unicode" pitchFamily="34" charset="0"/>
              </a:rPr>
              <a:t>Post-docs (ER)</a:t>
            </a:r>
          </a:p>
          <a:p>
            <a:pPr algn="ctr" defTabSz="449263">
              <a:spcBef>
                <a:spcPts val="1000"/>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0">
                <a:solidFill>
                  <a:srgbClr val="CC0066"/>
                </a:solidFill>
                <a:cs typeface="Lucida Sans Unicode" pitchFamily="34" charset="0"/>
              </a:rPr>
              <a:t>&gt; 4 years* or PhD</a:t>
            </a:r>
          </a:p>
        </p:txBody>
      </p:sp>
      <p:sp>
        <p:nvSpPr>
          <p:cNvPr id="35849" name="Text Box 5"/>
          <p:cNvSpPr txBox="1">
            <a:spLocks noChangeArrowheads="1"/>
          </p:cNvSpPr>
          <p:nvPr/>
        </p:nvSpPr>
        <p:spPr bwMode="auto">
          <a:xfrm>
            <a:off x="849313" y="2381250"/>
            <a:ext cx="2376487" cy="708025"/>
          </a:xfrm>
          <a:prstGeom prst="rect">
            <a:avLst/>
          </a:prstGeom>
          <a:noFill/>
          <a:ln w="9525">
            <a:noFill/>
            <a:round/>
            <a:headEnd/>
            <a:tailEnd/>
          </a:ln>
        </p:spPr>
        <p:txBody>
          <a:bodyPr lIns="90000" tIns="46800" rIns="90000" bIns="46800">
            <a:spAutoFit/>
          </a:bodyPr>
          <a:lstStyle/>
          <a:p>
            <a:pPr algn="ctr" defTabSz="449263">
              <a:spcBef>
                <a:spcPts val="1000"/>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0">
                <a:solidFill>
                  <a:srgbClr val="CC0066"/>
                </a:solidFill>
                <a:cs typeface="Lucida Sans Unicode" pitchFamily="34" charset="0"/>
              </a:rPr>
              <a:t>Senior Post-docs (ER)</a:t>
            </a:r>
          </a:p>
          <a:p>
            <a:pPr algn="ctr" defTabSz="449263">
              <a:spcBef>
                <a:spcPts val="1000"/>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0">
                <a:solidFill>
                  <a:srgbClr val="CC0066"/>
                </a:solidFill>
                <a:cs typeface="Lucida Sans Unicode" pitchFamily="34" charset="0"/>
              </a:rPr>
              <a:t>&gt; 10 years</a:t>
            </a:r>
          </a:p>
        </p:txBody>
      </p:sp>
      <p:sp>
        <p:nvSpPr>
          <p:cNvPr id="35850" name="Line 6"/>
          <p:cNvSpPr>
            <a:spLocks noChangeShapeType="1"/>
          </p:cNvSpPr>
          <p:nvPr/>
        </p:nvSpPr>
        <p:spPr bwMode="auto">
          <a:xfrm>
            <a:off x="1271588" y="3335338"/>
            <a:ext cx="1233487" cy="1587"/>
          </a:xfrm>
          <a:prstGeom prst="line">
            <a:avLst/>
          </a:prstGeom>
          <a:noFill/>
          <a:ln w="31680">
            <a:solidFill>
              <a:schemeClr val="accent2"/>
            </a:solidFill>
            <a:miter lim="800000"/>
            <a:headEnd/>
            <a:tailEnd/>
          </a:ln>
        </p:spPr>
        <p:txBody>
          <a:bodyPr/>
          <a:lstStyle/>
          <a:p>
            <a:endParaRPr lang="fr-FR"/>
          </a:p>
        </p:txBody>
      </p:sp>
      <p:sp>
        <p:nvSpPr>
          <p:cNvPr id="35851" name="Line 7"/>
          <p:cNvSpPr>
            <a:spLocks noChangeShapeType="1"/>
          </p:cNvSpPr>
          <p:nvPr/>
        </p:nvSpPr>
        <p:spPr bwMode="auto">
          <a:xfrm>
            <a:off x="1258888" y="4478338"/>
            <a:ext cx="1233487" cy="1587"/>
          </a:xfrm>
          <a:prstGeom prst="line">
            <a:avLst/>
          </a:prstGeom>
          <a:noFill/>
          <a:ln w="31680">
            <a:solidFill>
              <a:schemeClr val="accent2"/>
            </a:solidFill>
            <a:miter lim="800000"/>
            <a:headEnd/>
            <a:tailEnd/>
          </a:ln>
        </p:spPr>
        <p:txBody>
          <a:bodyPr/>
          <a:lstStyle/>
          <a:p>
            <a:endParaRPr lang="fr-FR"/>
          </a:p>
        </p:txBody>
      </p:sp>
      <p:sp>
        <p:nvSpPr>
          <p:cNvPr id="35852" name="Line 8"/>
          <p:cNvSpPr>
            <a:spLocks noChangeShapeType="1"/>
          </p:cNvSpPr>
          <p:nvPr/>
        </p:nvSpPr>
        <p:spPr bwMode="auto">
          <a:xfrm>
            <a:off x="822325" y="2357438"/>
            <a:ext cx="1588" cy="3175000"/>
          </a:xfrm>
          <a:prstGeom prst="line">
            <a:avLst/>
          </a:prstGeom>
          <a:noFill/>
          <a:ln w="31623">
            <a:solidFill>
              <a:schemeClr val="accent2"/>
            </a:solidFill>
            <a:miter lim="800000"/>
            <a:headEnd/>
            <a:tailEnd/>
          </a:ln>
        </p:spPr>
        <p:txBody>
          <a:bodyPr/>
          <a:lstStyle/>
          <a:p>
            <a:endParaRPr lang="fr-FR"/>
          </a:p>
        </p:txBody>
      </p:sp>
      <p:sp>
        <p:nvSpPr>
          <p:cNvPr id="35853" name="Text Box 9"/>
          <p:cNvSpPr txBox="1">
            <a:spLocks noChangeArrowheads="1"/>
          </p:cNvSpPr>
          <p:nvPr/>
        </p:nvSpPr>
        <p:spPr bwMode="auto">
          <a:xfrm>
            <a:off x="4419600" y="1101725"/>
            <a:ext cx="3124200" cy="457200"/>
          </a:xfrm>
          <a:prstGeom prst="rect">
            <a:avLst/>
          </a:prstGeom>
          <a:noFill/>
          <a:ln w="9525">
            <a:noFill/>
            <a:round/>
            <a:headEnd/>
            <a:tailEnd/>
          </a:ln>
        </p:spPr>
        <p:txBody>
          <a:bodyPr lIns="90000" tIns="46800" rIns="90000" bIns="46800">
            <a:spAutoFit/>
          </a:bodyPr>
          <a:lstStyle/>
          <a:p>
            <a:pPr algn="ctr" defTabSz="449263">
              <a:spcBef>
                <a:spcPts val="1125"/>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400" i="0">
                <a:solidFill>
                  <a:srgbClr val="034EA2"/>
                </a:solidFill>
                <a:cs typeface="Lucida Sans Unicode" pitchFamily="34" charset="0"/>
              </a:rPr>
              <a:t>Applicants</a:t>
            </a:r>
          </a:p>
        </p:txBody>
      </p:sp>
      <p:sp>
        <p:nvSpPr>
          <p:cNvPr id="35854" name="Text Box 10"/>
          <p:cNvSpPr txBox="1">
            <a:spLocks noChangeArrowheads="1"/>
          </p:cNvSpPr>
          <p:nvPr/>
        </p:nvSpPr>
        <p:spPr bwMode="auto">
          <a:xfrm>
            <a:off x="3117850" y="1604963"/>
            <a:ext cx="1968500" cy="581025"/>
          </a:xfrm>
          <a:prstGeom prst="rect">
            <a:avLst/>
          </a:prstGeom>
          <a:noFill/>
          <a:ln w="9525">
            <a:noFill/>
            <a:round/>
            <a:headEnd/>
            <a:tailEnd/>
          </a:ln>
        </p:spPr>
        <p:txBody>
          <a:bodyPr lIns="90000" tIns="46800" rIns="90000" bIns="46800">
            <a:spAutoFit/>
          </a:bodyPr>
          <a:lstStyle/>
          <a:p>
            <a:pPr algn="ctr" defTabSz="449263">
              <a:spcBef>
                <a:spcPts val="1000"/>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0">
                <a:solidFill>
                  <a:srgbClr val="CC0066"/>
                </a:solidFill>
                <a:cs typeface="Lucida Sans Unicode" pitchFamily="34" charset="0"/>
              </a:rPr>
              <a:t>Individual fellowships</a:t>
            </a:r>
          </a:p>
        </p:txBody>
      </p:sp>
      <p:sp>
        <p:nvSpPr>
          <p:cNvPr id="35855" name="Text Box 11"/>
          <p:cNvSpPr txBox="1">
            <a:spLocks noChangeArrowheads="1"/>
          </p:cNvSpPr>
          <p:nvPr/>
        </p:nvSpPr>
        <p:spPr bwMode="auto">
          <a:xfrm>
            <a:off x="4833938" y="1604963"/>
            <a:ext cx="2201862" cy="581025"/>
          </a:xfrm>
          <a:prstGeom prst="rect">
            <a:avLst/>
          </a:prstGeom>
          <a:noFill/>
          <a:ln w="9525">
            <a:noFill/>
            <a:round/>
            <a:headEnd/>
            <a:tailEnd/>
          </a:ln>
        </p:spPr>
        <p:txBody>
          <a:bodyPr lIns="90000" tIns="46800" rIns="90000" bIns="46800">
            <a:spAutoFit/>
          </a:bodyPr>
          <a:lstStyle/>
          <a:p>
            <a:pPr algn="ctr" defTabSz="449263">
              <a:spcBef>
                <a:spcPts val="1000"/>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0">
                <a:solidFill>
                  <a:srgbClr val="CC0066"/>
                </a:solidFill>
                <a:cs typeface="Lucida Sans Unicode" pitchFamily="34" charset="0"/>
              </a:rPr>
              <a:t>Industry/Research Institutions</a:t>
            </a:r>
          </a:p>
        </p:txBody>
      </p:sp>
      <p:sp>
        <p:nvSpPr>
          <p:cNvPr id="35856" name="Text Box 12"/>
          <p:cNvSpPr txBox="1">
            <a:spLocks noChangeArrowheads="1"/>
          </p:cNvSpPr>
          <p:nvPr/>
        </p:nvSpPr>
        <p:spPr bwMode="auto">
          <a:xfrm>
            <a:off x="7031038" y="1595438"/>
            <a:ext cx="1757362" cy="581025"/>
          </a:xfrm>
          <a:prstGeom prst="rect">
            <a:avLst/>
          </a:prstGeom>
          <a:noFill/>
          <a:ln w="9525">
            <a:noFill/>
            <a:round/>
            <a:headEnd/>
            <a:tailEnd/>
          </a:ln>
        </p:spPr>
        <p:txBody>
          <a:bodyPr lIns="90000" tIns="46800" rIns="90000" bIns="46800">
            <a:spAutoFit/>
          </a:bodyPr>
          <a:lstStyle/>
          <a:p>
            <a:pPr algn="ctr" defTabSz="449263">
              <a:spcBef>
                <a:spcPts val="1000"/>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0">
                <a:solidFill>
                  <a:srgbClr val="CC0066"/>
                </a:solidFill>
                <a:cs typeface="Lucida Sans Unicode" pitchFamily="34" charset="0"/>
              </a:rPr>
              <a:t>Research funding bodies</a:t>
            </a:r>
          </a:p>
        </p:txBody>
      </p:sp>
      <p:sp>
        <p:nvSpPr>
          <p:cNvPr id="35857" name="Line 13"/>
          <p:cNvSpPr>
            <a:spLocks noChangeShapeType="1"/>
          </p:cNvSpPr>
          <p:nvPr/>
        </p:nvSpPr>
        <p:spPr bwMode="auto">
          <a:xfrm flipH="1">
            <a:off x="3114675" y="1544638"/>
            <a:ext cx="5537200" cy="1587"/>
          </a:xfrm>
          <a:prstGeom prst="line">
            <a:avLst/>
          </a:prstGeom>
          <a:noFill/>
          <a:ln w="31680">
            <a:solidFill>
              <a:schemeClr val="accent2"/>
            </a:solidFill>
            <a:miter lim="800000"/>
            <a:headEnd/>
            <a:tailEnd/>
          </a:ln>
        </p:spPr>
        <p:txBody>
          <a:bodyPr/>
          <a:lstStyle/>
          <a:p>
            <a:endParaRPr lang="fr-FR"/>
          </a:p>
        </p:txBody>
      </p:sp>
      <p:sp>
        <p:nvSpPr>
          <p:cNvPr id="35858" name="Line 14"/>
          <p:cNvSpPr>
            <a:spLocks noChangeShapeType="1"/>
          </p:cNvSpPr>
          <p:nvPr/>
        </p:nvSpPr>
        <p:spPr bwMode="auto">
          <a:xfrm>
            <a:off x="4848225" y="1744663"/>
            <a:ext cx="1588" cy="333375"/>
          </a:xfrm>
          <a:prstGeom prst="line">
            <a:avLst/>
          </a:prstGeom>
          <a:noFill/>
          <a:ln w="31680">
            <a:solidFill>
              <a:schemeClr val="accent2"/>
            </a:solidFill>
            <a:miter lim="800000"/>
            <a:headEnd/>
            <a:tailEnd/>
          </a:ln>
        </p:spPr>
        <p:txBody>
          <a:bodyPr/>
          <a:lstStyle/>
          <a:p>
            <a:endParaRPr lang="fr-FR"/>
          </a:p>
        </p:txBody>
      </p:sp>
      <p:sp>
        <p:nvSpPr>
          <p:cNvPr id="35859" name="Oval 15"/>
          <p:cNvSpPr>
            <a:spLocks noChangeArrowheads="1"/>
          </p:cNvSpPr>
          <p:nvPr/>
        </p:nvSpPr>
        <p:spPr bwMode="auto">
          <a:xfrm>
            <a:off x="3363913" y="2312988"/>
            <a:ext cx="1498600" cy="2101850"/>
          </a:xfrm>
          <a:prstGeom prst="ellipse">
            <a:avLst/>
          </a:prstGeom>
          <a:noFill/>
          <a:ln w="31680">
            <a:solidFill>
              <a:schemeClr val="accent2"/>
            </a:solidFill>
            <a:miter lim="800000"/>
            <a:headEnd/>
            <a:tailEnd/>
          </a:ln>
        </p:spPr>
        <p:txBody>
          <a:bodyPr wrap="none" anchor="ctr"/>
          <a:lstStyle/>
          <a:p>
            <a:endParaRPr lang="fr-FR"/>
          </a:p>
        </p:txBody>
      </p:sp>
      <p:sp>
        <p:nvSpPr>
          <p:cNvPr id="35860" name="Line 16"/>
          <p:cNvSpPr>
            <a:spLocks noChangeShapeType="1"/>
          </p:cNvSpPr>
          <p:nvPr/>
        </p:nvSpPr>
        <p:spPr bwMode="auto">
          <a:xfrm>
            <a:off x="7002463" y="1717675"/>
            <a:ext cx="1587" cy="333375"/>
          </a:xfrm>
          <a:prstGeom prst="line">
            <a:avLst/>
          </a:prstGeom>
          <a:noFill/>
          <a:ln w="31680">
            <a:solidFill>
              <a:schemeClr val="accent2"/>
            </a:solidFill>
            <a:miter lim="800000"/>
            <a:headEnd/>
            <a:tailEnd/>
          </a:ln>
        </p:spPr>
        <p:txBody>
          <a:bodyPr/>
          <a:lstStyle/>
          <a:p>
            <a:endParaRPr lang="fr-FR"/>
          </a:p>
        </p:txBody>
      </p:sp>
      <p:sp>
        <p:nvSpPr>
          <p:cNvPr id="35861" name="Oval 17"/>
          <p:cNvSpPr>
            <a:spLocks noChangeArrowheads="1"/>
          </p:cNvSpPr>
          <p:nvPr/>
        </p:nvSpPr>
        <p:spPr bwMode="auto">
          <a:xfrm>
            <a:off x="3602038" y="2325688"/>
            <a:ext cx="976312" cy="1236662"/>
          </a:xfrm>
          <a:prstGeom prst="ellipse">
            <a:avLst/>
          </a:prstGeom>
          <a:noFill/>
          <a:ln w="31623">
            <a:solidFill>
              <a:schemeClr val="accent2"/>
            </a:solidFill>
            <a:miter lim="800000"/>
            <a:headEnd/>
            <a:tailEnd/>
          </a:ln>
        </p:spPr>
        <p:txBody>
          <a:bodyPr wrap="none" anchor="ctr"/>
          <a:lstStyle/>
          <a:p>
            <a:pPr algn="ctr"/>
            <a:endParaRPr lang="fr-FR" sz="1800" b="0" i="0">
              <a:solidFill>
                <a:schemeClr val="bg2"/>
              </a:solidFill>
              <a:latin typeface="Tahoma" pitchFamily="34" charset="0"/>
            </a:endParaRPr>
          </a:p>
        </p:txBody>
      </p:sp>
      <p:sp>
        <p:nvSpPr>
          <p:cNvPr id="35862" name="Text Box 18"/>
          <p:cNvSpPr txBox="1">
            <a:spLocks noChangeArrowheads="1"/>
          </p:cNvSpPr>
          <p:nvPr/>
        </p:nvSpPr>
        <p:spPr bwMode="auto">
          <a:xfrm>
            <a:off x="3244850" y="2606675"/>
            <a:ext cx="1690688" cy="1827213"/>
          </a:xfrm>
          <a:prstGeom prst="rect">
            <a:avLst/>
          </a:prstGeom>
          <a:noFill/>
          <a:ln w="9525">
            <a:noFill/>
            <a:round/>
            <a:headEnd/>
            <a:tailEnd/>
          </a:ln>
        </p:spPr>
        <p:txBody>
          <a:bodyPr lIns="90000" tIns="46800" rIns="90000" bIns="46800">
            <a:spAutoFit/>
          </a:bodyPr>
          <a:lstStyle/>
          <a:p>
            <a:pPr algn="ctr" defTabSz="449263">
              <a:spcBef>
                <a:spcPts val="1125"/>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i="0">
                <a:solidFill>
                  <a:schemeClr val="bg2"/>
                </a:solidFill>
                <a:latin typeface="Tahoma" pitchFamily="34" charset="0"/>
                <a:cs typeface="Lucida Sans Unicode" pitchFamily="34" charset="0"/>
              </a:rPr>
              <a:t>CIG</a:t>
            </a:r>
            <a:endParaRPr lang="en-GB" i="0">
              <a:solidFill>
                <a:schemeClr val="bg2"/>
              </a:solidFill>
              <a:latin typeface="Tahoma" pitchFamily="34" charset="0"/>
              <a:cs typeface="Lucida Sans Unicode" pitchFamily="34" charset="0"/>
            </a:endParaRPr>
          </a:p>
          <a:p>
            <a:pPr algn="ctr" defTabSz="449263" eaLnBrk="0" hangingPunct="0">
              <a:lnSpc>
                <a:spcPct val="9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0">
                <a:solidFill>
                  <a:schemeClr val="bg2"/>
                </a:solidFill>
                <a:latin typeface="Tahoma" pitchFamily="34" charset="0"/>
                <a:cs typeface="Lucida Sans Unicode" pitchFamily="34" charset="0"/>
              </a:rPr>
              <a:t>IIF</a:t>
            </a:r>
          </a:p>
          <a:p>
            <a:pPr algn="ctr" defTabSz="449263" eaLnBrk="0" hangingPunct="0">
              <a:lnSpc>
                <a:spcPct val="9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0">
                <a:solidFill>
                  <a:schemeClr val="bg2"/>
                </a:solidFill>
                <a:latin typeface="Tahoma" pitchFamily="34" charset="0"/>
                <a:cs typeface="Lucida Sans Unicode" pitchFamily="34" charset="0"/>
              </a:rPr>
              <a:t>IOF</a:t>
            </a:r>
          </a:p>
          <a:p>
            <a:pPr algn="ctr" defTabSz="449263" eaLnBrk="0" hangingPunct="0">
              <a:lnSpc>
                <a:spcPct val="9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i="0">
              <a:solidFill>
                <a:schemeClr val="bg2"/>
              </a:solidFill>
              <a:latin typeface="Tahoma" pitchFamily="34" charset="0"/>
              <a:cs typeface="Lucida Sans Unicode" pitchFamily="34" charset="0"/>
            </a:endParaRPr>
          </a:p>
          <a:p>
            <a:pPr algn="ctr" defTabSz="449263" eaLnBrk="0" hangingPunct="0">
              <a:lnSpc>
                <a:spcPct val="9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fr-BE" i="0">
              <a:solidFill>
                <a:schemeClr val="bg2"/>
              </a:solidFill>
              <a:latin typeface="Tahoma" pitchFamily="34" charset="0"/>
              <a:cs typeface="Lucida Sans Unicode" pitchFamily="34" charset="0"/>
            </a:endParaRPr>
          </a:p>
          <a:p>
            <a:pPr algn="ctr" defTabSz="449263" eaLnBrk="0" hangingPunct="0">
              <a:lnSpc>
                <a:spcPct val="90000"/>
              </a:lnSpc>
              <a:buClr>
                <a:srgbClr val="000000"/>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0">
                <a:solidFill>
                  <a:schemeClr val="bg2"/>
                </a:solidFill>
                <a:latin typeface="Tahoma" pitchFamily="34" charset="0"/>
                <a:cs typeface="Lucida Sans Unicode" pitchFamily="34" charset="0"/>
              </a:rPr>
              <a:t>IEF</a:t>
            </a:r>
          </a:p>
          <a:p>
            <a:pPr algn="ctr" defTabSz="449263">
              <a:spcBef>
                <a:spcPts val="1125"/>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i="0">
              <a:solidFill>
                <a:schemeClr val="bg2"/>
              </a:solidFill>
              <a:latin typeface="Tahoma" pitchFamily="34" charset="0"/>
              <a:cs typeface="Lucida Sans Unicode" pitchFamily="34" charset="0"/>
            </a:endParaRPr>
          </a:p>
        </p:txBody>
      </p:sp>
      <p:sp>
        <p:nvSpPr>
          <p:cNvPr id="35863" name="Text Box 19"/>
          <p:cNvSpPr txBox="1">
            <a:spLocks noChangeArrowheads="1"/>
          </p:cNvSpPr>
          <p:nvPr/>
        </p:nvSpPr>
        <p:spPr bwMode="auto">
          <a:xfrm>
            <a:off x="5522913" y="2781300"/>
            <a:ext cx="889000" cy="1201738"/>
          </a:xfrm>
          <a:prstGeom prst="rect">
            <a:avLst/>
          </a:prstGeom>
          <a:noFill/>
          <a:ln w="9525">
            <a:noFill/>
            <a:round/>
            <a:headEnd/>
            <a:tailEnd/>
          </a:ln>
        </p:spPr>
        <p:txBody>
          <a:bodyPr lIns="90000" tIns="46800" rIns="90000" bIns="46800">
            <a:spAutoFit/>
          </a:bodyPr>
          <a:lstStyle/>
          <a:p>
            <a:pPr algn="ctr" defTabSz="449263">
              <a:spcBef>
                <a:spcPts val="1125"/>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2000" i="0">
                <a:solidFill>
                  <a:schemeClr val="tx1"/>
                </a:solidFill>
                <a:latin typeface="Tahoma" pitchFamily="34" charset="0"/>
                <a:cs typeface="Lucida Sans Unicode" pitchFamily="34" charset="0"/>
              </a:rPr>
              <a:t>IAPP</a:t>
            </a:r>
          </a:p>
          <a:p>
            <a:pPr algn="ctr" defTabSz="449263">
              <a:spcBef>
                <a:spcPts val="1125"/>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fr-BE" i="0">
                <a:solidFill>
                  <a:schemeClr val="bg2"/>
                </a:solidFill>
                <a:latin typeface="Tahoma" pitchFamily="34" charset="0"/>
                <a:cs typeface="Lucida Sans Unicode" pitchFamily="34" charset="0"/>
              </a:rPr>
              <a:t>IRSES</a:t>
            </a:r>
            <a:endParaRPr lang="en-GB" i="0">
              <a:solidFill>
                <a:schemeClr val="bg2"/>
              </a:solidFill>
              <a:latin typeface="Tahoma" pitchFamily="34" charset="0"/>
              <a:cs typeface="Lucida Sans Unicode" pitchFamily="34" charset="0"/>
            </a:endParaRPr>
          </a:p>
          <a:p>
            <a:pPr algn="ctr" defTabSz="449263">
              <a:spcBef>
                <a:spcPts val="1125"/>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GB" sz="1800" b="0" i="0">
              <a:solidFill>
                <a:schemeClr val="bg2"/>
              </a:solidFill>
              <a:latin typeface="Tahoma" pitchFamily="34" charset="0"/>
              <a:cs typeface="Lucida Sans Unicode" pitchFamily="34" charset="0"/>
            </a:endParaRPr>
          </a:p>
        </p:txBody>
      </p:sp>
      <p:sp>
        <p:nvSpPr>
          <p:cNvPr id="35864" name="Text Box 20"/>
          <p:cNvSpPr txBox="1">
            <a:spLocks noChangeArrowheads="1"/>
          </p:cNvSpPr>
          <p:nvPr/>
        </p:nvSpPr>
        <p:spPr bwMode="auto">
          <a:xfrm>
            <a:off x="7092950" y="3268663"/>
            <a:ext cx="1735138" cy="336550"/>
          </a:xfrm>
          <a:prstGeom prst="rect">
            <a:avLst/>
          </a:prstGeom>
          <a:noFill/>
          <a:ln w="9525">
            <a:noFill/>
            <a:round/>
            <a:headEnd/>
            <a:tailEnd/>
          </a:ln>
        </p:spPr>
        <p:txBody>
          <a:bodyPr lIns="90000" tIns="46800" rIns="90000" bIns="46800">
            <a:spAutoFit/>
          </a:bodyPr>
          <a:lstStyle/>
          <a:p>
            <a:pPr algn="ctr" defTabSz="449263">
              <a:spcBef>
                <a:spcPts val="1125"/>
              </a:spcBef>
              <a:buClr>
                <a:srgbClr val="0063A4"/>
              </a:buClr>
              <a:buSzPct val="100000"/>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i="0">
                <a:solidFill>
                  <a:schemeClr val="bg2"/>
                </a:solidFill>
                <a:latin typeface="Tahoma" pitchFamily="34" charset="0"/>
                <a:cs typeface="Lucida Sans Unicode" pitchFamily="34" charset="0"/>
              </a:rPr>
              <a:t>COFUND</a:t>
            </a:r>
          </a:p>
        </p:txBody>
      </p:sp>
      <p:sp>
        <p:nvSpPr>
          <p:cNvPr id="35865" name="Oval 21"/>
          <p:cNvSpPr>
            <a:spLocks noChangeArrowheads="1"/>
          </p:cNvSpPr>
          <p:nvPr/>
        </p:nvSpPr>
        <p:spPr bwMode="auto">
          <a:xfrm>
            <a:off x="7239000" y="2265363"/>
            <a:ext cx="1373188" cy="2305050"/>
          </a:xfrm>
          <a:prstGeom prst="ellipse">
            <a:avLst/>
          </a:prstGeom>
          <a:noFill/>
          <a:ln w="31680">
            <a:solidFill>
              <a:schemeClr val="accent2"/>
            </a:solidFill>
            <a:miter lim="800000"/>
            <a:headEnd/>
            <a:tailEnd/>
          </a:ln>
        </p:spPr>
        <p:txBody>
          <a:bodyPr wrap="none" anchor="ctr"/>
          <a:lstStyle/>
          <a:p>
            <a:endParaRPr lang="fr-FR"/>
          </a:p>
        </p:txBody>
      </p:sp>
      <p:sp>
        <p:nvSpPr>
          <p:cNvPr id="35866" name="Rectangle 23"/>
          <p:cNvSpPr>
            <a:spLocks noChangeArrowheads="1"/>
          </p:cNvSpPr>
          <p:nvPr/>
        </p:nvSpPr>
        <p:spPr bwMode="auto">
          <a:xfrm>
            <a:off x="5627688" y="4597400"/>
            <a:ext cx="657225" cy="396875"/>
          </a:xfrm>
          <a:prstGeom prst="rect">
            <a:avLst/>
          </a:prstGeom>
          <a:noFill/>
          <a:ln w="9525" algn="ctr">
            <a:noFill/>
            <a:miter lim="800000"/>
            <a:headEnd/>
            <a:tailEnd/>
          </a:ln>
        </p:spPr>
        <p:txBody>
          <a:bodyPr wrap="none">
            <a:spAutoFit/>
          </a:bodyPr>
          <a:lstStyle/>
          <a:p>
            <a:pPr algn="ctr">
              <a:spcBef>
                <a:spcPts val="1125"/>
              </a:spcBef>
              <a:buClr>
                <a:srgbClr val="0063A4"/>
              </a:buClr>
              <a:buSzPct val="100000"/>
              <a:buFont typeface="Tahoma" pitchFamily="34" charset="0"/>
              <a:buNone/>
            </a:pPr>
            <a:r>
              <a:rPr lang="en-GB" sz="2000" i="0">
                <a:solidFill>
                  <a:schemeClr val="tx1"/>
                </a:solidFill>
                <a:latin typeface="Tahoma" pitchFamily="34" charset="0"/>
              </a:rPr>
              <a:t>ITN</a:t>
            </a:r>
          </a:p>
        </p:txBody>
      </p:sp>
      <p:sp>
        <p:nvSpPr>
          <p:cNvPr id="35867" name="Oval 24"/>
          <p:cNvSpPr>
            <a:spLocks noChangeArrowheads="1"/>
          </p:cNvSpPr>
          <p:nvPr/>
        </p:nvSpPr>
        <p:spPr bwMode="auto">
          <a:xfrm>
            <a:off x="5537200" y="4140200"/>
            <a:ext cx="863600" cy="1400175"/>
          </a:xfrm>
          <a:prstGeom prst="ellipse">
            <a:avLst/>
          </a:prstGeom>
          <a:noFill/>
          <a:ln w="31623">
            <a:solidFill>
              <a:schemeClr val="accent2"/>
            </a:solidFill>
            <a:miter lim="800000"/>
            <a:headEnd/>
            <a:tailEnd/>
          </a:ln>
        </p:spPr>
        <p:txBody>
          <a:bodyPr wrap="none" anchor="ctr"/>
          <a:lstStyle/>
          <a:p>
            <a:endParaRPr lang="fr-FR"/>
          </a:p>
        </p:txBody>
      </p:sp>
      <p:sp>
        <p:nvSpPr>
          <p:cNvPr id="35868" name="Rectangle 25"/>
          <p:cNvSpPr>
            <a:spLocks noChangeArrowheads="1"/>
          </p:cNvSpPr>
          <p:nvPr/>
        </p:nvSpPr>
        <p:spPr bwMode="auto">
          <a:xfrm>
            <a:off x="5345113" y="3471863"/>
            <a:ext cx="1220787" cy="365125"/>
          </a:xfrm>
          <a:prstGeom prst="rect">
            <a:avLst/>
          </a:prstGeom>
          <a:noFill/>
          <a:ln w="9525" algn="ctr">
            <a:noFill/>
            <a:miter lim="800000"/>
            <a:headEnd/>
            <a:tailEnd/>
          </a:ln>
        </p:spPr>
        <p:txBody>
          <a:bodyPr>
            <a:spAutoFit/>
          </a:bodyPr>
          <a:lstStyle/>
          <a:p>
            <a:pPr algn="ctr"/>
            <a:r>
              <a:rPr lang="fr-BE" sz="900" b="0" i="0">
                <a:solidFill>
                  <a:schemeClr val="bg2"/>
                </a:solidFill>
                <a:latin typeface="Tahoma" pitchFamily="34" charset="0"/>
              </a:rPr>
              <a:t>Non-profit organisations only</a:t>
            </a:r>
            <a:endParaRPr lang="en-GB" sz="900" b="0" i="0">
              <a:solidFill>
                <a:schemeClr val="bg2"/>
              </a:solidFill>
              <a:latin typeface="Tahoma" pitchFamily="34" charset="0"/>
            </a:endParaRPr>
          </a:p>
        </p:txBody>
      </p:sp>
      <p:sp>
        <p:nvSpPr>
          <p:cNvPr id="35869" name="Text Box 29"/>
          <p:cNvSpPr txBox="1">
            <a:spLocks noChangeArrowheads="1"/>
          </p:cNvSpPr>
          <p:nvPr/>
        </p:nvSpPr>
        <p:spPr bwMode="auto">
          <a:xfrm>
            <a:off x="519113" y="6203950"/>
            <a:ext cx="8240712" cy="304800"/>
          </a:xfrm>
          <a:prstGeom prst="rect">
            <a:avLst/>
          </a:prstGeom>
          <a:noFill/>
          <a:ln w="9525">
            <a:noFill/>
            <a:miter lim="800000"/>
            <a:headEnd/>
            <a:tailEnd/>
          </a:ln>
        </p:spPr>
        <p:txBody>
          <a:bodyPr wrap="none">
            <a:spAutoFit/>
          </a:bodyPr>
          <a:lstStyle/>
          <a:p>
            <a:r>
              <a:rPr lang="fr-BE" sz="1400" b="0">
                <a:solidFill>
                  <a:schemeClr val="tx1"/>
                </a:solidFill>
              </a:rPr>
              <a:t>* full-time equivalent research experience after degree which formally entitles to embark on a doctorate</a:t>
            </a:r>
            <a:endParaRPr lang="en-GB" sz="1400" b="0">
              <a:solidFill>
                <a:schemeClr val="tx1"/>
              </a:solidFill>
            </a:endParaRPr>
          </a:p>
        </p:txBody>
      </p:sp>
      <p:sp>
        <p:nvSpPr>
          <p:cNvPr id="35870" name="Rectangle 10"/>
          <p:cNvSpPr>
            <a:spLocks noChangeArrowheads="1"/>
          </p:cNvSpPr>
          <p:nvPr/>
        </p:nvSpPr>
        <p:spPr bwMode="auto">
          <a:xfrm>
            <a:off x="2343150" y="0"/>
            <a:ext cx="6800850"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Marie Curie Actions’ scope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3"/>
          <p:cNvSpPr>
            <a:spLocks noGrp="1" noChangeArrowheads="1"/>
          </p:cNvSpPr>
          <p:nvPr>
            <p:ph type="body" idx="1"/>
          </p:nvPr>
        </p:nvSpPr>
        <p:spPr>
          <a:xfrm>
            <a:off x="3417888" y="2382838"/>
            <a:ext cx="5562600" cy="1116012"/>
          </a:xfrm>
        </p:spPr>
        <p:txBody>
          <a:bodyPr/>
          <a:lstStyle/>
          <a:p>
            <a:pPr>
              <a:buFont typeface="Wingdings" pitchFamily="2" charset="2"/>
              <a:buNone/>
            </a:pPr>
            <a:r>
              <a:rPr lang="en-GB" sz="6600" smtClean="0"/>
              <a:t>ITN  2012</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body" idx="1"/>
          </p:nvPr>
        </p:nvSpPr>
        <p:spPr>
          <a:xfrm>
            <a:off x="155575" y="1331913"/>
            <a:ext cx="6142038" cy="4892675"/>
          </a:xfrm>
        </p:spPr>
        <p:txBody>
          <a:bodyPr/>
          <a:lstStyle/>
          <a:p>
            <a:pPr lvl="1">
              <a:spcBef>
                <a:spcPct val="0"/>
              </a:spcBef>
              <a:spcAft>
                <a:spcPct val="75000"/>
              </a:spcAft>
            </a:pPr>
            <a:r>
              <a:rPr lang="en-US" sz="2000" b="0" smtClean="0">
                <a:latin typeface="Tahoma" pitchFamily="34" charset="0"/>
              </a:rPr>
              <a:t>Attract and </a:t>
            </a:r>
            <a:r>
              <a:rPr lang="en-US" sz="2000" smtClean="0">
                <a:solidFill>
                  <a:srgbClr val="990033"/>
                </a:solidFill>
                <a:latin typeface="Tahoma" pitchFamily="34" charset="0"/>
              </a:rPr>
              <a:t>train young people</a:t>
            </a:r>
            <a:r>
              <a:rPr lang="en-US" sz="2000" b="0" smtClean="0">
                <a:latin typeface="Tahoma" pitchFamily="34" charset="0"/>
              </a:rPr>
              <a:t> to become researchers</a:t>
            </a:r>
            <a:endParaRPr lang="fr-BE" sz="2000" b="0" smtClean="0">
              <a:latin typeface="Tahoma" pitchFamily="34" charset="0"/>
            </a:endParaRPr>
          </a:p>
          <a:p>
            <a:pPr lvl="1">
              <a:spcBef>
                <a:spcPct val="0"/>
              </a:spcBef>
              <a:spcAft>
                <a:spcPct val="75000"/>
              </a:spcAft>
            </a:pPr>
            <a:r>
              <a:rPr lang="en-US" sz="2000" b="0" smtClean="0">
                <a:latin typeface="Tahoma" pitchFamily="34" charset="0"/>
              </a:rPr>
              <a:t>Promote researchers </a:t>
            </a:r>
            <a:r>
              <a:rPr lang="en-US" sz="2000" smtClean="0">
                <a:solidFill>
                  <a:srgbClr val="990033"/>
                </a:solidFill>
                <a:latin typeface="Tahoma" pitchFamily="34" charset="0"/>
              </a:rPr>
              <a:t>mobility</a:t>
            </a:r>
            <a:r>
              <a:rPr lang="en-US" sz="2000" b="0" smtClean="0">
                <a:latin typeface="Tahoma" pitchFamily="34" charset="0"/>
              </a:rPr>
              <a:t> across sectors, countries and disciplines</a:t>
            </a:r>
          </a:p>
          <a:p>
            <a:pPr lvl="1">
              <a:spcBef>
                <a:spcPct val="0"/>
              </a:spcBef>
              <a:spcAft>
                <a:spcPct val="75000"/>
              </a:spcAft>
            </a:pPr>
            <a:r>
              <a:rPr lang="en-US" sz="2000" b="0" smtClean="0">
                <a:latin typeface="Tahoma" pitchFamily="34" charset="0"/>
              </a:rPr>
              <a:t>Equip researchers with a </a:t>
            </a:r>
            <a:r>
              <a:rPr lang="en-US" sz="2000" smtClean="0">
                <a:solidFill>
                  <a:srgbClr val="990033"/>
                </a:solidFill>
                <a:latin typeface="Tahoma" pitchFamily="34" charset="0"/>
              </a:rPr>
              <a:t>broad set of skills</a:t>
            </a:r>
            <a:r>
              <a:rPr lang="en-US" sz="2000" b="0" smtClean="0">
                <a:latin typeface="Tahoma" pitchFamily="34" charset="0"/>
              </a:rPr>
              <a:t> that will match both public and private sector needs</a:t>
            </a:r>
          </a:p>
          <a:p>
            <a:pPr lvl="1">
              <a:spcBef>
                <a:spcPct val="0"/>
              </a:spcBef>
              <a:spcAft>
                <a:spcPct val="75000"/>
              </a:spcAft>
            </a:pPr>
            <a:r>
              <a:rPr lang="en-US" sz="2000" smtClean="0">
                <a:solidFill>
                  <a:srgbClr val="990033"/>
                </a:solidFill>
                <a:latin typeface="Tahoma" pitchFamily="34" charset="0"/>
              </a:rPr>
              <a:t>Improve career prospects</a:t>
            </a:r>
            <a:r>
              <a:rPr lang="en-US" sz="2000" b="0" smtClean="0">
                <a:latin typeface="Tahoma" pitchFamily="34" charset="0"/>
              </a:rPr>
              <a:t> of doctoral candidates (different sectors, transnationally)</a:t>
            </a:r>
          </a:p>
          <a:p>
            <a:pPr lvl="1">
              <a:spcBef>
                <a:spcPct val="0"/>
              </a:spcBef>
              <a:spcAft>
                <a:spcPct val="75000"/>
              </a:spcAft>
            </a:pPr>
            <a:r>
              <a:rPr lang="en-GB" sz="2000" b="0" smtClean="0">
                <a:latin typeface="Tahoma" pitchFamily="34" charset="0"/>
              </a:rPr>
              <a:t>Improve </a:t>
            </a:r>
            <a:r>
              <a:rPr lang="en-GB" sz="2000" smtClean="0">
                <a:solidFill>
                  <a:srgbClr val="990033"/>
                </a:solidFill>
                <a:latin typeface="Tahoma" pitchFamily="34" charset="0"/>
              </a:rPr>
              <a:t>quality of doctoral training</a:t>
            </a:r>
          </a:p>
          <a:p>
            <a:pPr lvl="1">
              <a:spcBef>
                <a:spcPct val="0"/>
              </a:spcBef>
              <a:spcAft>
                <a:spcPct val="75000"/>
              </a:spcAft>
            </a:pPr>
            <a:r>
              <a:rPr lang="fr-BE" sz="2000" b="0" smtClean="0">
                <a:latin typeface="Tahoma" pitchFamily="34" charset="0"/>
              </a:rPr>
              <a:t>Promote </a:t>
            </a:r>
            <a:r>
              <a:rPr lang="fr-BE" sz="2000" smtClean="0">
                <a:solidFill>
                  <a:srgbClr val="990033"/>
                </a:solidFill>
                <a:latin typeface="Tahoma" pitchFamily="34" charset="0"/>
              </a:rPr>
              <a:t>collaboration of academia and private sector</a:t>
            </a:r>
            <a:r>
              <a:rPr lang="fr-BE" sz="2000" b="0" smtClean="0">
                <a:latin typeface="Tahoma" pitchFamily="34" charset="0"/>
              </a:rPr>
              <a:t> in doctoral training</a:t>
            </a:r>
            <a:endParaRPr lang="en-GB" sz="2000" b="0" smtClean="0">
              <a:latin typeface="Tahoma" pitchFamily="34" charset="0"/>
            </a:endParaRPr>
          </a:p>
        </p:txBody>
      </p:sp>
      <p:sp>
        <p:nvSpPr>
          <p:cNvPr id="38914" name="Rectangle 10"/>
          <p:cNvSpPr>
            <a:spLocks noChangeArrowheads="1"/>
          </p:cNvSpPr>
          <p:nvPr/>
        </p:nvSpPr>
        <p:spPr bwMode="auto">
          <a:xfrm>
            <a:off x="6075363" y="0"/>
            <a:ext cx="3068637"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ITN objectives</a:t>
            </a:r>
          </a:p>
        </p:txBody>
      </p:sp>
      <p:pic>
        <p:nvPicPr>
          <p:cNvPr id="38915" name="Picture 5"/>
          <p:cNvPicPr>
            <a:picLocks noChangeAspect="1" noChangeArrowheads="1"/>
          </p:cNvPicPr>
          <p:nvPr/>
        </p:nvPicPr>
        <p:blipFill>
          <a:blip r:embed="rId3"/>
          <a:srcRect/>
          <a:stretch>
            <a:fillRect/>
          </a:stretch>
        </p:blipFill>
        <p:spPr bwMode="auto">
          <a:xfrm>
            <a:off x="7113588" y="1298575"/>
            <a:ext cx="1625600" cy="15144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a:xfrm>
            <a:off x="2079625" y="1123950"/>
            <a:ext cx="6997700" cy="5305425"/>
          </a:xfrm>
        </p:spPr>
        <p:txBody>
          <a:bodyPr/>
          <a:lstStyle/>
          <a:p>
            <a:pPr marL="450850" lvl="1">
              <a:spcBef>
                <a:spcPct val="0"/>
              </a:spcBef>
              <a:buFont typeface="Wingdings" pitchFamily="2" charset="2"/>
              <a:buNone/>
            </a:pPr>
            <a:r>
              <a:rPr lang="en-GB" sz="2000" u="sng" smtClean="0">
                <a:solidFill>
                  <a:srgbClr val="990033"/>
                </a:solidFill>
                <a:latin typeface="Tahoma" pitchFamily="34" charset="0"/>
              </a:rPr>
              <a:t>Features</a:t>
            </a:r>
          </a:p>
          <a:p>
            <a:pPr marL="450850" lvl="1">
              <a:spcBef>
                <a:spcPct val="0"/>
              </a:spcBef>
            </a:pPr>
            <a:r>
              <a:rPr lang="en-GB" sz="2000" b="0" smtClean="0">
                <a:latin typeface="Tahoma" pitchFamily="34" charset="0"/>
              </a:rPr>
              <a:t> International network of participants</a:t>
            </a:r>
          </a:p>
          <a:p>
            <a:pPr marL="450850" lvl="1">
              <a:spcBef>
                <a:spcPct val="0"/>
              </a:spcBef>
            </a:pPr>
            <a:r>
              <a:rPr lang="en-GB" sz="2000" b="0" smtClean="0">
                <a:latin typeface="Tahoma" pitchFamily="34" charset="0"/>
              </a:rPr>
              <a:t> Joint Research Training Programme: </a:t>
            </a:r>
            <a:br>
              <a:rPr lang="en-GB" sz="2000" b="0" smtClean="0">
                <a:latin typeface="Tahoma" pitchFamily="34" charset="0"/>
              </a:rPr>
            </a:br>
            <a:r>
              <a:rPr lang="en-GB" sz="2000" b="0" smtClean="0">
                <a:latin typeface="Tahoma" pitchFamily="34" charset="0"/>
              </a:rPr>
              <a:t>	- training through research </a:t>
            </a:r>
            <a:br>
              <a:rPr lang="en-GB" sz="2000" b="0" smtClean="0">
                <a:latin typeface="Tahoma" pitchFamily="34" charset="0"/>
              </a:rPr>
            </a:br>
            <a:r>
              <a:rPr lang="en-GB" sz="2000" b="0" smtClean="0">
                <a:latin typeface="Tahoma" pitchFamily="34" charset="0"/>
              </a:rPr>
              <a:t>	- transferable skills training modules </a:t>
            </a:r>
            <a:br>
              <a:rPr lang="en-GB" sz="2000" b="0" smtClean="0">
                <a:latin typeface="Tahoma" pitchFamily="34" charset="0"/>
              </a:rPr>
            </a:br>
            <a:r>
              <a:rPr lang="en-GB" sz="2000" b="0" smtClean="0">
                <a:latin typeface="Tahoma" pitchFamily="34" charset="0"/>
              </a:rPr>
              <a:t>	  </a:t>
            </a:r>
            <a:r>
              <a:rPr lang="en-GB" b="0" smtClean="0">
                <a:latin typeface="Tahoma" pitchFamily="34" charset="0"/>
              </a:rPr>
              <a:t>(entrepreneurship, management, IPR, communication…)</a:t>
            </a:r>
            <a:r>
              <a:rPr lang="en-GB" sz="2000" b="0" smtClean="0">
                <a:latin typeface="Tahoma" pitchFamily="34" charset="0"/>
              </a:rPr>
              <a:t> </a:t>
            </a:r>
            <a:br>
              <a:rPr lang="en-GB" sz="2000" b="0" smtClean="0">
                <a:latin typeface="Tahoma" pitchFamily="34" charset="0"/>
              </a:rPr>
            </a:br>
            <a:r>
              <a:rPr lang="en-GB" sz="2000" b="0" smtClean="0">
                <a:latin typeface="Tahoma" pitchFamily="34" charset="0"/>
              </a:rPr>
              <a:t>	- exposure to both public and private sectors</a:t>
            </a:r>
          </a:p>
          <a:p>
            <a:pPr marL="450850" lvl="1">
              <a:spcBef>
                <a:spcPct val="0"/>
              </a:spcBef>
            </a:pPr>
            <a:r>
              <a:rPr lang="en-GB" sz="2000" b="0" smtClean="0">
                <a:latin typeface="Tahoma" pitchFamily="34" charset="0"/>
              </a:rPr>
              <a:t> Supervisory Board</a:t>
            </a:r>
          </a:p>
          <a:p>
            <a:pPr marL="450850" lvl="1">
              <a:spcBef>
                <a:spcPct val="0"/>
              </a:spcBef>
            </a:pPr>
            <a:r>
              <a:rPr lang="en-GB" sz="2000" b="0" smtClean="0">
                <a:latin typeface="Tahoma" pitchFamily="34" charset="0"/>
              </a:rPr>
              <a:t> 4 years grant agreements</a:t>
            </a:r>
          </a:p>
          <a:p>
            <a:pPr marL="450850" lvl="1">
              <a:spcBef>
                <a:spcPct val="0"/>
              </a:spcBef>
              <a:buFont typeface="Wingdings" pitchFamily="2" charset="2"/>
              <a:buNone/>
            </a:pPr>
            <a:endParaRPr lang="en-GB" sz="2000" b="0" smtClean="0">
              <a:latin typeface="Tahoma" pitchFamily="34" charset="0"/>
            </a:endParaRPr>
          </a:p>
          <a:p>
            <a:pPr marL="450850" lvl="1">
              <a:spcBef>
                <a:spcPct val="0"/>
              </a:spcBef>
              <a:buFont typeface="Wingdings" pitchFamily="2" charset="2"/>
              <a:buNone/>
            </a:pPr>
            <a:r>
              <a:rPr lang="en-GB" sz="2000" u="sng" smtClean="0">
                <a:solidFill>
                  <a:srgbClr val="990033"/>
                </a:solidFill>
                <a:latin typeface="Tahoma" pitchFamily="34" charset="0"/>
              </a:rPr>
              <a:t>Research Training Activities </a:t>
            </a:r>
          </a:p>
          <a:p>
            <a:pPr marL="450850" lvl="1">
              <a:spcBef>
                <a:spcPct val="0"/>
              </a:spcBef>
            </a:pPr>
            <a:r>
              <a:rPr lang="en-GB" sz="2000" b="0" smtClean="0">
                <a:latin typeface="Tahoma" pitchFamily="34" charset="0"/>
              </a:rPr>
              <a:t> Individual personalised projects</a:t>
            </a:r>
          </a:p>
          <a:p>
            <a:pPr marL="450850" lvl="1">
              <a:spcBef>
                <a:spcPct val="0"/>
              </a:spcBef>
            </a:pPr>
            <a:r>
              <a:rPr lang="en-GB" sz="2000" b="0" smtClean="0">
                <a:latin typeface="Tahoma" pitchFamily="34" charset="0"/>
              </a:rPr>
              <a:t> Structured training courses</a:t>
            </a:r>
          </a:p>
          <a:p>
            <a:pPr marL="450850" lvl="1">
              <a:spcBef>
                <a:spcPct val="0"/>
              </a:spcBef>
            </a:pPr>
            <a:r>
              <a:rPr lang="en-GB" sz="2000" b="0" smtClean="0">
                <a:latin typeface="Tahoma" pitchFamily="34" charset="0"/>
              </a:rPr>
              <a:t> Personal Career Development Plan for researchers</a:t>
            </a:r>
          </a:p>
          <a:p>
            <a:pPr marL="450850" lvl="1">
              <a:spcBef>
                <a:spcPct val="0"/>
              </a:spcBef>
            </a:pPr>
            <a:r>
              <a:rPr lang="en-GB" sz="2000" b="0" smtClean="0">
                <a:latin typeface="Tahoma" pitchFamily="34" charset="0"/>
              </a:rPr>
              <a:t> Quality of supervision</a:t>
            </a:r>
          </a:p>
        </p:txBody>
      </p:sp>
      <p:sp>
        <p:nvSpPr>
          <p:cNvPr id="82947" name="Rectangle 10"/>
          <p:cNvSpPr>
            <a:spLocks noChangeArrowheads="1"/>
          </p:cNvSpPr>
          <p:nvPr/>
        </p:nvSpPr>
        <p:spPr bwMode="auto">
          <a:xfrm>
            <a:off x="6075363" y="0"/>
            <a:ext cx="3068637"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ITN features</a:t>
            </a:r>
          </a:p>
        </p:txBody>
      </p:sp>
      <p:pic>
        <p:nvPicPr>
          <p:cNvPr id="82950" name="Picture 6"/>
          <p:cNvPicPr>
            <a:picLocks noChangeAspect="1" noChangeArrowheads="1"/>
          </p:cNvPicPr>
          <p:nvPr/>
        </p:nvPicPr>
        <p:blipFill>
          <a:blip r:embed="rId2"/>
          <a:srcRect/>
          <a:stretch>
            <a:fillRect/>
          </a:stretch>
        </p:blipFill>
        <p:spPr bwMode="auto">
          <a:xfrm>
            <a:off x="57150" y="1376363"/>
            <a:ext cx="2078038" cy="14732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TextBox 32"/>
          <p:cNvSpPr txBox="1">
            <a:spLocks noChangeArrowheads="1"/>
          </p:cNvSpPr>
          <p:nvPr/>
        </p:nvSpPr>
        <p:spPr bwMode="auto">
          <a:xfrm>
            <a:off x="561975" y="1674813"/>
            <a:ext cx="6931025" cy="4386262"/>
          </a:xfrm>
          <a:prstGeom prst="rect">
            <a:avLst/>
          </a:prstGeom>
          <a:noFill/>
          <a:ln w="9525">
            <a:noFill/>
            <a:miter lim="800000"/>
            <a:headEnd/>
            <a:tailEnd/>
          </a:ln>
        </p:spPr>
        <p:txBody>
          <a:bodyPr>
            <a:spAutoFit/>
          </a:bodyPr>
          <a:lstStyle/>
          <a:p>
            <a:pPr eaLnBrk="0" hangingPunct="0"/>
            <a:r>
              <a:rPr lang="en-US" sz="2200" i="0">
                <a:solidFill>
                  <a:srgbClr val="990033"/>
                </a:solidFill>
                <a:latin typeface="Tahoma" pitchFamily="34" charset="0"/>
                <a:ea typeface="ＭＳ Ｐゴシック"/>
                <a:cs typeface="ＭＳ Ｐゴシック"/>
              </a:rPr>
              <a:t>Budget</a:t>
            </a:r>
            <a:r>
              <a:rPr lang="en-US" sz="2200" i="0">
                <a:solidFill>
                  <a:schemeClr val="tx1"/>
                </a:solidFill>
                <a:latin typeface="Tahoma" pitchFamily="34" charset="0"/>
                <a:ea typeface="ＭＳ Ｐゴシック"/>
                <a:cs typeface="ＭＳ Ｐゴシック"/>
              </a:rPr>
              <a:t>		</a:t>
            </a:r>
            <a:r>
              <a:rPr lang="en-US" sz="2200" b="0" i="0">
                <a:solidFill>
                  <a:schemeClr val="tx1"/>
                </a:solidFill>
                <a:latin typeface="Tahoma" pitchFamily="34" charset="0"/>
                <a:ea typeface="ＭＳ Ｐゴシック"/>
                <a:cs typeface="ＭＳ Ｐゴシック"/>
              </a:rPr>
              <a:t>Over </a:t>
            </a:r>
            <a:r>
              <a:rPr lang="en-US" sz="2200" i="0">
                <a:solidFill>
                  <a:schemeClr val="tx1"/>
                </a:solidFill>
                <a:latin typeface="Tahoma" pitchFamily="34" charset="0"/>
                <a:ea typeface="ＭＳ Ｐゴシック"/>
                <a:cs typeface="ＭＳ Ｐゴシック"/>
              </a:rPr>
              <a:t>423 M€</a:t>
            </a:r>
          </a:p>
          <a:p>
            <a:pPr eaLnBrk="0" hangingPunct="0"/>
            <a:r>
              <a:rPr lang="en-US" sz="2200" b="0" i="0">
                <a:solidFill>
                  <a:schemeClr val="tx1"/>
                </a:solidFill>
                <a:latin typeface="Tahoma" pitchFamily="34" charset="0"/>
                <a:ea typeface="ＭＳ Ｐゴシック"/>
                <a:cs typeface="ＭＳ Ｐゴシック"/>
              </a:rPr>
              <a:t>			including 20 M€ for EID</a:t>
            </a:r>
          </a:p>
          <a:p>
            <a:pPr eaLnBrk="0" hangingPunct="0"/>
            <a:endParaRPr lang="en-US" sz="1000" b="0" i="0">
              <a:solidFill>
                <a:schemeClr val="tx1"/>
              </a:solidFill>
              <a:latin typeface="Tahoma" pitchFamily="34" charset="0"/>
              <a:ea typeface="ＭＳ Ｐゴシック"/>
              <a:cs typeface="ＭＳ Ｐゴシック"/>
            </a:endParaRPr>
          </a:p>
          <a:p>
            <a:pPr eaLnBrk="0" hangingPunct="0"/>
            <a:endParaRPr lang="en-US" sz="1000" b="0" i="0">
              <a:solidFill>
                <a:schemeClr val="tx1"/>
              </a:solidFill>
              <a:latin typeface="Tahoma" pitchFamily="34" charset="0"/>
              <a:ea typeface="ＭＳ Ｐゴシック"/>
              <a:cs typeface="ＭＳ Ｐゴシック"/>
            </a:endParaRPr>
          </a:p>
          <a:p>
            <a:pPr eaLnBrk="0" hangingPunct="0"/>
            <a:endParaRPr lang="en-US" sz="1000" b="0" i="0">
              <a:solidFill>
                <a:schemeClr val="tx1"/>
              </a:solidFill>
              <a:latin typeface="Tahoma" pitchFamily="34" charset="0"/>
              <a:ea typeface="ＭＳ Ｐゴシック"/>
              <a:cs typeface="ＭＳ Ｐゴシック"/>
            </a:endParaRPr>
          </a:p>
          <a:p>
            <a:pPr eaLnBrk="0" hangingPunct="0"/>
            <a:endParaRPr lang="en-US" sz="1000" b="0" i="0">
              <a:solidFill>
                <a:schemeClr val="tx1"/>
              </a:solidFill>
              <a:latin typeface="Tahoma" pitchFamily="34" charset="0"/>
              <a:ea typeface="ＭＳ Ｐゴシック"/>
              <a:cs typeface="ＭＳ Ｐゴシック"/>
            </a:endParaRPr>
          </a:p>
          <a:p>
            <a:pPr eaLnBrk="0" hangingPunct="0"/>
            <a:r>
              <a:rPr lang="en-US" sz="2200" i="0">
                <a:solidFill>
                  <a:srgbClr val="990033"/>
                </a:solidFill>
                <a:latin typeface="Tahoma" pitchFamily="34" charset="0"/>
                <a:ea typeface="ＭＳ Ｐゴシック"/>
                <a:cs typeface="ＭＳ Ｐゴシック"/>
              </a:rPr>
              <a:t>Timetable</a:t>
            </a:r>
            <a:r>
              <a:rPr lang="en-US" sz="2200" i="0">
                <a:solidFill>
                  <a:schemeClr val="tx1"/>
                </a:solidFill>
                <a:latin typeface="Tahoma" pitchFamily="34" charset="0"/>
                <a:ea typeface="ＭＳ Ｐゴシック"/>
                <a:cs typeface="ＭＳ Ｐゴシック"/>
              </a:rPr>
              <a:t>	</a:t>
            </a:r>
          </a:p>
          <a:p>
            <a:pPr eaLnBrk="0" hangingPunct="0"/>
            <a:endParaRPr lang="en-US" sz="2200" b="0" i="0">
              <a:solidFill>
                <a:schemeClr val="tx1"/>
              </a:solidFill>
              <a:latin typeface="Tahoma" pitchFamily="34" charset="0"/>
              <a:ea typeface="ＭＳ Ｐゴシック"/>
              <a:cs typeface="ＭＳ Ｐゴシック"/>
            </a:endParaRPr>
          </a:p>
          <a:p>
            <a:pPr eaLnBrk="0" hangingPunct="0"/>
            <a:r>
              <a:rPr lang="en-US" sz="2200" b="0" i="0">
                <a:solidFill>
                  <a:schemeClr val="tx1"/>
                </a:solidFill>
                <a:latin typeface="Tahoma" pitchFamily="34" charset="0"/>
                <a:ea typeface="ＭＳ Ｐゴシック"/>
                <a:cs typeface="ＭＳ Ｐゴシック"/>
              </a:rPr>
              <a:t>Publication		20 July 2011</a:t>
            </a:r>
          </a:p>
          <a:p>
            <a:pPr eaLnBrk="0" hangingPunct="0"/>
            <a:r>
              <a:rPr lang="en-US" sz="2200" b="0" i="0">
                <a:solidFill>
                  <a:schemeClr val="tx1"/>
                </a:solidFill>
                <a:latin typeface="Tahoma" pitchFamily="34" charset="0"/>
                <a:ea typeface="ＭＳ Ｐゴシック"/>
                <a:cs typeface="ＭＳ Ｐゴシック"/>
              </a:rPr>
              <a:t>Closure			12 Jan 2012   </a:t>
            </a:r>
            <a:r>
              <a:rPr lang="en-US" sz="1800" b="0" i="0">
                <a:solidFill>
                  <a:schemeClr val="tx1"/>
                </a:solidFill>
                <a:latin typeface="Tahoma" pitchFamily="34" charset="0"/>
                <a:ea typeface="ＭＳ Ｐゴシック"/>
                <a:cs typeface="ＭＳ Ｐゴシック"/>
              </a:rPr>
              <a:t>(17:00 Brussels time)</a:t>
            </a:r>
          </a:p>
          <a:p>
            <a:pPr eaLnBrk="0" hangingPunct="0"/>
            <a:r>
              <a:rPr lang="en-US" sz="2200" b="0" i="0">
                <a:solidFill>
                  <a:schemeClr val="tx1"/>
                </a:solidFill>
                <a:latin typeface="Tahoma" pitchFamily="34" charset="0"/>
                <a:ea typeface="ＭＳ Ｐゴシック"/>
                <a:cs typeface="ＭＳ Ｐゴシック"/>
              </a:rPr>
              <a:t>Remote evaluation	20 Feb – 11 March 2012</a:t>
            </a:r>
          </a:p>
          <a:p>
            <a:pPr eaLnBrk="0" hangingPunct="0"/>
            <a:r>
              <a:rPr lang="en-US" sz="2200" b="0" i="0">
                <a:solidFill>
                  <a:schemeClr val="tx1"/>
                </a:solidFill>
                <a:latin typeface="Tahoma" pitchFamily="34" charset="0"/>
                <a:ea typeface="ＭＳ Ｐゴシック"/>
                <a:cs typeface="ＭＳ Ｐゴシック"/>
              </a:rPr>
              <a:t>Central evaluation	26</a:t>
            </a:r>
            <a:r>
              <a:rPr lang="en-US" sz="1800" b="0" i="0">
                <a:solidFill>
                  <a:schemeClr val="tx1"/>
                </a:solidFill>
              </a:rPr>
              <a:t>–</a:t>
            </a:r>
            <a:r>
              <a:rPr lang="en-US" sz="2200" b="0" i="0">
                <a:solidFill>
                  <a:schemeClr val="tx1"/>
                </a:solidFill>
                <a:latin typeface="Tahoma" pitchFamily="34" charset="0"/>
                <a:ea typeface="ＭＳ Ｐゴシック"/>
                <a:cs typeface="ＭＳ Ｐゴシック"/>
              </a:rPr>
              <a:t>30 March 2012</a:t>
            </a:r>
          </a:p>
          <a:p>
            <a:pPr eaLnBrk="0" hangingPunct="0"/>
            <a:r>
              <a:rPr lang="en-US" sz="2200" b="0" i="0">
                <a:solidFill>
                  <a:schemeClr val="tx1"/>
                </a:solidFill>
                <a:latin typeface="Tahoma" pitchFamily="34" charset="0"/>
                <a:ea typeface="ＭＳ Ｐゴシック"/>
                <a:cs typeface="ＭＳ Ｐゴシック"/>
              </a:rPr>
              <a:t>Info to applicants	May 2012</a:t>
            </a:r>
          </a:p>
          <a:p>
            <a:pPr eaLnBrk="0" hangingPunct="0"/>
            <a:r>
              <a:rPr lang="en-US" sz="2200" b="0" i="0">
                <a:solidFill>
                  <a:schemeClr val="tx1"/>
                </a:solidFill>
                <a:latin typeface="Tahoma" pitchFamily="34" charset="0"/>
                <a:ea typeface="ＭＳ Ｐゴシック"/>
                <a:cs typeface="ＭＳ Ｐゴシック"/>
              </a:rPr>
              <a:t>Launch of nego.	June 2012</a:t>
            </a:r>
          </a:p>
          <a:p>
            <a:pPr eaLnBrk="0" hangingPunct="0"/>
            <a:r>
              <a:rPr lang="en-US" sz="2200" b="0" i="0">
                <a:solidFill>
                  <a:schemeClr val="tx1"/>
                </a:solidFill>
                <a:latin typeface="Tahoma" pitchFamily="34" charset="0"/>
                <a:ea typeface="ＭＳ Ｐゴシック"/>
                <a:cs typeface="ＭＳ Ｐゴシック"/>
              </a:rPr>
              <a:t>First GA signed	September 2012</a:t>
            </a:r>
          </a:p>
        </p:txBody>
      </p:sp>
      <p:sp>
        <p:nvSpPr>
          <p:cNvPr id="56322" name="Rectangle 10"/>
          <p:cNvSpPr>
            <a:spLocks noChangeArrowheads="1"/>
          </p:cNvSpPr>
          <p:nvPr/>
        </p:nvSpPr>
        <p:spPr bwMode="auto">
          <a:xfrm>
            <a:off x="2954338" y="-15875"/>
            <a:ext cx="6189662"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ITN budget &amp; timetable</a:t>
            </a:r>
          </a:p>
        </p:txBody>
      </p:sp>
      <p:pic>
        <p:nvPicPr>
          <p:cNvPr id="56323" name="Picture 5"/>
          <p:cNvPicPr>
            <a:picLocks noChangeAspect="1" noChangeArrowheads="1"/>
          </p:cNvPicPr>
          <p:nvPr/>
        </p:nvPicPr>
        <p:blipFill>
          <a:blip r:embed="rId3"/>
          <a:srcRect/>
          <a:stretch>
            <a:fillRect/>
          </a:stretch>
        </p:blipFill>
        <p:spPr bwMode="auto">
          <a:xfrm>
            <a:off x="7345363" y="4749800"/>
            <a:ext cx="1647825" cy="1185863"/>
          </a:xfrm>
          <a:prstGeom prst="rect">
            <a:avLst/>
          </a:prstGeom>
          <a:noFill/>
          <a:ln w="9525">
            <a:noFill/>
            <a:miter lim="800000"/>
            <a:headEnd/>
            <a:tailEnd/>
          </a:ln>
        </p:spPr>
      </p:pic>
      <p:pic>
        <p:nvPicPr>
          <p:cNvPr id="56324" name="Picture 6"/>
          <p:cNvPicPr>
            <a:picLocks noChangeAspect="1" noChangeArrowheads="1"/>
          </p:cNvPicPr>
          <p:nvPr/>
        </p:nvPicPr>
        <p:blipFill>
          <a:blip r:embed="rId4"/>
          <a:srcRect/>
          <a:stretch>
            <a:fillRect/>
          </a:stretch>
        </p:blipFill>
        <p:spPr bwMode="auto">
          <a:xfrm>
            <a:off x="7666038" y="1798638"/>
            <a:ext cx="908050" cy="820737"/>
          </a:xfrm>
          <a:prstGeom prst="rect">
            <a:avLst/>
          </a:prstGeom>
          <a:noFill/>
          <a:ln w="9525">
            <a:noFill/>
            <a:miter lim="800000"/>
            <a:headEnd/>
            <a:tailEnd/>
          </a:ln>
        </p:spPr>
      </p:pic>
      <p:grpSp>
        <p:nvGrpSpPr>
          <p:cNvPr id="56325" name="Group 6"/>
          <p:cNvGrpSpPr>
            <a:grpSpLocks/>
          </p:cNvGrpSpPr>
          <p:nvPr/>
        </p:nvGrpSpPr>
        <p:grpSpPr bwMode="auto">
          <a:xfrm>
            <a:off x="231775" y="4005263"/>
            <a:ext cx="7366000" cy="350837"/>
            <a:chOff x="146" y="2530"/>
            <a:chExt cx="4640" cy="221"/>
          </a:xfrm>
        </p:grpSpPr>
        <p:sp>
          <p:nvSpPr>
            <p:cNvPr id="56326" name="Rectangle 7"/>
            <p:cNvSpPr>
              <a:spLocks noChangeArrowheads="1"/>
            </p:cNvSpPr>
            <p:nvPr/>
          </p:nvSpPr>
          <p:spPr bwMode="auto">
            <a:xfrm>
              <a:off x="146" y="2532"/>
              <a:ext cx="4640" cy="219"/>
            </a:xfrm>
            <a:prstGeom prst="rect">
              <a:avLst/>
            </a:prstGeom>
            <a:solidFill>
              <a:srgbClr val="993366">
                <a:alpha val="10196"/>
              </a:srgbClr>
            </a:solidFill>
            <a:ln w="28575">
              <a:solidFill>
                <a:srgbClr val="993366"/>
              </a:solidFill>
              <a:miter lim="800000"/>
              <a:headEnd/>
              <a:tailEnd/>
            </a:ln>
          </p:spPr>
          <p:txBody>
            <a:bodyPr wrap="none" anchor="ctr"/>
            <a:lstStyle/>
            <a:p>
              <a:endParaRPr lang="fr-FR" sz="1800"/>
            </a:p>
          </p:txBody>
        </p:sp>
        <p:sp>
          <p:nvSpPr>
            <p:cNvPr id="56327" name="AutoShape 8"/>
            <p:cNvSpPr>
              <a:spLocks noChangeArrowheads="1"/>
            </p:cNvSpPr>
            <p:nvPr/>
          </p:nvSpPr>
          <p:spPr bwMode="auto">
            <a:xfrm rot="5263922">
              <a:off x="120" y="2556"/>
              <a:ext cx="214" cy="162"/>
            </a:xfrm>
            <a:prstGeom prst="triangle">
              <a:avLst>
                <a:gd name="adj" fmla="val 50000"/>
              </a:avLst>
            </a:prstGeom>
            <a:solidFill>
              <a:srgbClr val="993366"/>
            </a:solidFill>
            <a:ln w="9525">
              <a:solidFill>
                <a:srgbClr val="993366"/>
              </a:solidFill>
              <a:miter lim="800000"/>
              <a:headEnd/>
              <a:tailEnd/>
            </a:ln>
          </p:spPr>
          <p:txBody>
            <a:bodyPr wrap="none" anchor="ctr"/>
            <a:lstStyle/>
            <a:p>
              <a:endParaRPr lang="fr-FR"/>
            </a:p>
          </p:txBody>
        </p:sp>
      </p:gr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TextBox 32"/>
          <p:cNvSpPr txBox="1">
            <a:spLocks noChangeArrowheads="1"/>
          </p:cNvSpPr>
          <p:nvPr/>
        </p:nvSpPr>
        <p:spPr bwMode="auto">
          <a:xfrm>
            <a:off x="395288" y="1414463"/>
            <a:ext cx="6157912" cy="4760912"/>
          </a:xfrm>
          <a:prstGeom prst="rect">
            <a:avLst/>
          </a:prstGeom>
          <a:noFill/>
          <a:ln w="9525">
            <a:noFill/>
            <a:miter lim="800000"/>
            <a:headEnd/>
            <a:tailEnd/>
          </a:ln>
        </p:spPr>
        <p:txBody>
          <a:bodyPr>
            <a:spAutoFit/>
          </a:bodyPr>
          <a:lstStyle/>
          <a:p>
            <a:pPr marL="631825" indent="-631825" eaLnBrk="0" hangingPunct="0"/>
            <a:r>
              <a:rPr lang="en-US" sz="1800" i="0" u="sng">
                <a:solidFill>
                  <a:srgbClr val="990033"/>
                </a:solidFill>
                <a:latin typeface="Tahoma" pitchFamily="34" charset="0"/>
                <a:ea typeface="ＭＳ Ｐゴシック"/>
                <a:cs typeface="ＭＳ Ｐゴシック"/>
              </a:rPr>
              <a:t>Participants</a:t>
            </a:r>
            <a:r>
              <a:rPr lang="en-US" sz="1800" i="0">
                <a:solidFill>
                  <a:srgbClr val="990033"/>
                </a:solidFill>
                <a:latin typeface="Tahoma" pitchFamily="34" charset="0"/>
                <a:ea typeface="ＭＳ Ｐゴシック"/>
                <a:cs typeface="ＭＳ Ｐゴシック"/>
              </a:rPr>
              <a:t>:</a:t>
            </a:r>
            <a:r>
              <a:rPr lang="en-US" sz="1800" b="0" i="0">
                <a:solidFill>
                  <a:schemeClr val="tx1"/>
                </a:solidFill>
                <a:latin typeface="Tahoma" pitchFamily="34" charset="0"/>
                <a:ea typeface="ＭＳ Ｐゴシック"/>
                <a:cs typeface="ＭＳ Ｐゴシック"/>
              </a:rPr>
              <a:t> full network partners, signatories to the grant agreement. Recruit researchers, provide research &amp; transferable skills training, provide secondment opportunities and receive funding (“beneficiaries” or “level 1”)</a:t>
            </a:r>
          </a:p>
          <a:p>
            <a:pPr marL="631825" indent="-631825" eaLnBrk="0" hangingPunct="0"/>
            <a:endParaRPr lang="en-US" sz="1800" b="0" i="0">
              <a:solidFill>
                <a:schemeClr val="tx1"/>
              </a:solidFill>
              <a:latin typeface="Tahoma" pitchFamily="34" charset="0"/>
              <a:ea typeface="ＭＳ Ｐゴシック"/>
              <a:cs typeface="ＭＳ Ｐゴシック"/>
            </a:endParaRPr>
          </a:p>
          <a:p>
            <a:pPr marL="631825" indent="-631825" eaLnBrk="0" hangingPunct="0"/>
            <a:r>
              <a:rPr lang="en-US" sz="1800" i="0" u="sng">
                <a:solidFill>
                  <a:srgbClr val="990033"/>
                </a:solidFill>
                <a:latin typeface="Tahoma" pitchFamily="34" charset="0"/>
                <a:ea typeface="ＭＳ Ｐゴシック"/>
                <a:cs typeface="ＭＳ Ｐゴシック"/>
              </a:rPr>
              <a:t>Associated Partners</a:t>
            </a:r>
            <a:r>
              <a:rPr lang="en-US" sz="1800" i="0">
                <a:solidFill>
                  <a:srgbClr val="990033"/>
                </a:solidFill>
                <a:latin typeface="Tahoma" pitchFamily="34" charset="0"/>
                <a:ea typeface="ＭＳ Ｐゴシック"/>
                <a:cs typeface="ＭＳ Ｐゴシック"/>
              </a:rPr>
              <a:t>:</a:t>
            </a:r>
            <a:r>
              <a:rPr lang="en-US" sz="1800" b="0" i="0">
                <a:solidFill>
                  <a:schemeClr val="tx1"/>
                </a:solidFill>
                <a:latin typeface="Tahoma" pitchFamily="34" charset="0"/>
                <a:ea typeface="ＭＳ Ｐゴシック"/>
                <a:cs typeface="ＭＳ Ｐゴシック"/>
              </a:rPr>
              <a:t> do not recruit researchers, do not claim costs. Provide transferable skills training and/or secondment opportunities (“level 2”)</a:t>
            </a:r>
          </a:p>
          <a:p>
            <a:pPr marL="631825" indent="-631825" eaLnBrk="0" hangingPunct="0"/>
            <a:endParaRPr lang="en-US" sz="1800" b="0" i="0">
              <a:solidFill>
                <a:schemeClr val="tx1"/>
              </a:solidFill>
              <a:latin typeface="Tahoma" pitchFamily="34" charset="0"/>
              <a:ea typeface="ＭＳ Ｐゴシック"/>
              <a:cs typeface="ＭＳ Ｐゴシック"/>
            </a:endParaRPr>
          </a:p>
          <a:p>
            <a:pPr marL="631825" indent="-631825" eaLnBrk="0" hangingPunct="0"/>
            <a:r>
              <a:rPr lang="en-US" sz="1800" i="0" u="sng">
                <a:solidFill>
                  <a:srgbClr val="990033"/>
                </a:solidFill>
                <a:latin typeface="Tahoma" pitchFamily="34" charset="0"/>
                <a:ea typeface="ＭＳ Ｐゴシック"/>
                <a:cs typeface="ＭＳ Ｐゴシック"/>
              </a:rPr>
              <a:t>Private Sector</a:t>
            </a:r>
            <a:r>
              <a:rPr lang="en-US" sz="1800" i="0">
                <a:solidFill>
                  <a:srgbClr val="990033"/>
                </a:solidFill>
                <a:latin typeface="Tahoma" pitchFamily="34" charset="0"/>
                <a:ea typeface="ＭＳ Ｐゴシック"/>
                <a:cs typeface="ＭＳ Ｐゴシック"/>
              </a:rPr>
              <a:t>:</a:t>
            </a:r>
            <a:r>
              <a:rPr lang="en-US" sz="1800" b="0" i="0">
                <a:solidFill>
                  <a:schemeClr val="tx1"/>
                </a:solidFill>
                <a:latin typeface="Tahoma" pitchFamily="34" charset="0"/>
                <a:ea typeface="ＭＳ Ｐゴシック"/>
                <a:cs typeface="ＭＳ Ｐゴシック"/>
              </a:rPr>
              <a:t> </a:t>
            </a:r>
            <a:r>
              <a:rPr lang="en-GB" sz="1800" b="0" i="0">
                <a:solidFill>
                  <a:schemeClr val="tx1"/>
                </a:solidFill>
                <a:latin typeface="Tahoma" pitchFamily="34" charset="0"/>
                <a:ea typeface="ＭＳ Ｐゴシック"/>
                <a:cs typeface="ＭＳ Ｐゴシック"/>
              </a:rPr>
              <a:t>comprise organisations, including SMEs, gaining the majority of their revenue (&gt;50%) through competitive means with exposure to commercial markets.</a:t>
            </a:r>
          </a:p>
          <a:p>
            <a:pPr marL="631825" indent="-631825" eaLnBrk="0" hangingPunct="0"/>
            <a:endParaRPr lang="en-GB" sz="1800" b="0" i="0">
              <a:solidFill>
                <a:schemeClr val="tx1"/>
              </a:solidFill>
              <a:latin typeface="Tahoma" pitchFamily="34" charset="0"/>
              <a:ea typeface="ＭＳ Ｐゴシック"/>
              <a:cs typeface="ＭＳ Ｐゴシック"/>
            </a:endParaRPr>
          </a:p>
          <a:p>
            <a:pPr marL="631825" indent="-631825" eaLnBrk="0" hangingPunct="0"/>
            <a:r>
              <a:rPr lang="en-GB" sz="1800" i="0" u="sng">
                <a:solidFill>
                  <a:srgbClr val="990033"/>
                </a:solidFill>
                <a:latin typeface="Tahoma" pitchFamily="34" charset="0"/>
                <a:ea typeface="ＭＳ Ｐゴシック"/>
                <a:cs typeface="ＭＳ Ｐゴシック"/>
              </a:rPr>
              <a:t>Eligible organisations</a:t>
            </a:r>
            <a:r>
              <a:rPr lang="en-GB" sz="1800" b="0" i="0">
                <a:solidFill>
                  <a:schemeClr val="tx1"/>
                </a:solidFill>
                <a:latin typeface="Tahoma" pitchFamily="34" charset="0"/>
                <a:ea typeface="ＭＳ Ｐゴシック"/>
                <a:cs typeface="ＭＳ Ｐゴシック"/>
              </a:rPr>
              <a:t>: any legal entity (but different eligibility criteria for each implementation mode).</a:t>
            </a:r>
          </a:p>
        </p:txBody>
      </p:sp>
      <p:sp>
        <p:nvSpPr>
          <p:cNvPr id="39938" name="Rectangle 10"/>
          <p:cNvSpPr>
            <a:spLocks noChangeArrowheads="1"/>
          </p:cNvSpPr>
          <p:nvPr/>
        </p:nvSpPr>
        <p:spPr bwMode="auto">
          <a:xfrm>
            <a:off x="2982913" y="0"/>
            <a:ext cx="6161087" cy="823913"/>
          </a:xfrm>
          <a:prstGeom prst="rect">
            <a:avLst/>
          </a:prstGeom>
          <a:noFill/>
          <a:ln w="9525">
            <a:noFill/>
            <a:miter lim="800000"/>
            <a:headEnd/>
            <a:tailEnd/>
          </a:ln>
        </p:spPr>
        <p:txBody>
          <a:bodyPr>
            <a:spAutoFit/>
          </a:bodyPr>
          <a:lstStyle/>
          <a:p>
            <a:pPr algn="r" eaLnBrk="0" hangingPunct="0">
              <a:lnSpc>
                <a:spcPct val="150000"/>
              </a:lnSpc>
              <a:buClr>
                <a:srgbClr val="660066"/>
              </a:buClr>
            </a:pPr>
            <a:r>
              <a:rPr lang="en-GB" sz="3200" i="0"/>
              <a:t>ITN definitions (participants) </a:t>
            </a:r>
          </a:p>
        </p:txBody>
      </p:sp>
      <p:pic>
        <p:nvPicPr>
          <p:cNvPr id="39940" name="Picture 4"/>
          <p:cNvPicPr>
            <a:picLocks noChangeAspect="1" noChangeArrowheads="1"/>
          </p:cNvPicPr>
          <p:nvPr/>
        </p:nvPicPr>
        <p:blipFill>
          <a:blip r:embed="rId3"/>
          <a:srcRect/>
          <a:stretch>
            <a:fillRect/>
          </a:stretch>
        </p:blipFill>
        <p:spPr bwMode="auto">
          <a:xfrm>
            <a:off x="6634163" y="1441450"/>
            <a:ext cx="2463800" cy="1231900"/>
          </a:xfrm>
          <a:prstGeom prst="rect">
            <a:avLst/>
          </a:prstGeom>
          <a:noFill/>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contentslide">
  <a:themeElements>
    <a:clrScheme name="1_content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ontent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1"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1" i="1" u="none" strike="noStrike" cap="none" normalizeH="0" baseline="0" smtClean="0">
            <a:ln>
              <a:noFill/>
            </a:ln>
            <a:solidFill>
              <a:schemeClr val="bg1"/>
            </a:solidFill>
            <a:effectLst/>
            <a:latin typeface="Arial" charset="0"/>
          </a:defRPr>
        </a:defPPr>
      </a:lstStyle>
    </a:lnDef>
  </a:objectDefaults>
  <a:extraClrSchemeLst>
    <a:extraClrScheme>
      <a:clrScheme name="1_content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tent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tent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tent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tent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tent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tent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tent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tent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tent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tent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tent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contentslide">
  <a:themeElements>
    <a:clrScheme name="2_content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ontent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1" i="1"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1" i="1" u="none" strike="noStrike" cap="none" normalizeH="0" baseline="0" smtClean="0">
            <a:ln>
              <a:noFill/>
            </a:ln>
            <a:solidFill>
              <a:schemeClr val="bg1"/>
            </a:solidFill>
            <a:effectLst/>
            <a:latin typeface="Arial" charset="0"/>
          </a:defRPr>
        </a:defPPr>
      </a:lstStyle>
    </a:lnDef>
  </a:objectDefaults>
  <a:extraClrSchemeLst>
    <a:extraClrScheme>
      <a:clrScheme name="2_content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ontent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ontent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ontent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ontent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ontent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ontent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ontent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ontent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ontent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ontent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ontent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content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2_content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1_content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2_content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5045</TotalTime>
  <Words>6209</Words>
  <Application>Microsoft Office PowerPoint</Application>
  <PresentationFormat>On-screen Show (4:3)</PresentationFormat>
  <Paragraphs>648</Paragraphs>
  <Slides>32</Slides>
  <Notes>24</Notes>
  <HiddenSlides>0</HiddenSlides>
  <MMClips>0</MMClips>
  <ScaleCrop>false</ScaleCrop>
  <HeadingPairs>
    <vt:vector size="6" baseType="variant">
      <vt:variant>
        <vt:lpstr>Fonts Used</vt:lpstr>
      </vt:variant>
      <vt:variant>
        <vt:i4>8</vt:i4>
      </vt:variant>
      <vt:variant>
        <vt:lpstr>Design Template</vt:lpstr>
      </vt:variant>
      <vt:variant>
        <vt:i4>2</vt:i4>
      </vt:variant>
      <vt:variant>
        <vt:lpstr>Slide Titles</vt:lpstr>
      </vt:variant>
      <vt:variant>
        <vt:i4>32</vt:i4>
      </vt:variant>
    </vt:vector>
  </HeadingPairs>
  <TitlesOfParts>
    <vt:vector size="42" baseType="lpstr">
      <vt:lpstr>Arial</vt:lpstr>
      <vt:lpstr>Wingdings</vt:lpstr>
      <vt:lpstr>Tahoma</vt:lpstr>
      <vt:lpstr>Lucida Sans Unicode</vt:lpstr>
      <vt:lpstr>Times New Roman</vt:lpstr>
      <vt:lpstr>ＭＳ Ｐゴシック</vt:lpstr>
      <vt:lpstr>SimSun</vt:lpstr>
      <vt:lpstr>Calibri</vt:lpstr>
      <vt:lpstr>1_contentslide</vt:lpstr>
      <vt:lpstr>2_contentslide</vt:lpstr>
      <vt:lpstr>FP7 – Marie Curie Actions  ITN &amp; IAPP 2012 Calls</vt:lpstr>
      <vt:lpstr>FP7 overview (2007-2013)</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Company>European Commission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Gielis Tom</dc:creator>
  <cp:lastModifiedBy>pastrol</cp:lastModifiedBy>
  <cp:revision>477</cp:revision>
  <cp:lastPrinted>2011-05-20T09:08:13Z</cp:lastPrinted>
  <dcterms:created xsi:type="dcterms:W3CDTF">2011-05-13T11:09:53Z</dcterms:created>
  <dcterms:modified xsi:type="dcterms:W3CDTF">2011-10-13T10:21:29Z</dcterms:modified>
</cp:coreProperties>
</file>